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57" r:id="rId6"/>
    <p:sldId id="292" r:id="rId7"/>
    <p:sldId id="258" r:id="rId8"/>
    <p:sldId id="259" r:id="rId9"/>
    <p:sldId id="260" r:id="rId10"/>
    <p:sldId id="300" r:id="rId11"/>
    <p:sldId id="304" r:id="rId12"/>
    <p:sldId id="301" r:id="rId13"/>
    <p:sldId id="299" r:id="rId14"/>
    <p:sldId id="302" r:id="rId15"/>
    <p:sldId id="303" r:id="rId16"/>
    <p:sldId id="305" r:id="rId17"/>
    <p:sldId id="281" r:id="rId18"/>
    <p:sldId id="279" r:id="rId19"/>
    <p:sldId id="289" r:id="rId20"/>
    <p:sldId id="298" r:id="rId21"/>
    <p:sldId id="294" r:id="rId22"/>
    <p:sldId id="293" r:id="rId23"/>
    <p:sldId id="295" r:id="rId24"/>
    <p:sldId id="306" r:id="rId25"/>
    <p:sldId id="307" r:id="rId26"/>
    <p:sldId id="284" r:id="rId27"/>
    <p:sldId id="309" r:id="rId28"/>
    <p:sldId id="297" r:id="rId29"/>
    <p:sldId id="280" r:id="rId30"/>
    <p:sldId id="282" r:id="rId31"/>
    <p:sldId id="311" r:id="rId32"/>
    <p:sldId id="308" r:id="rId33"/>
    <p:sldId id="283" r:id="rId34"/>
    <p:sldId id="310" r:id="rId35"/>
    <p:sldId id="286" r:id="rId36"/>
    <p:sldId id="290"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p:normalViewPr>
  <p:slideViewPr>
    <p:cSldViewPr snapToGrid="0">
      <p:cViewPr varScale="1">
        <p:scale>
          <a:sx n="54" d="100"/>
          <a:sy n="54" d="100"/>
        </p:scale>
        <p:origin x="400" y="60"/>
      </p:cViewPr>
      <p:guideLst/>
    </p:cSldViewPr>
  </p:slideViewPr>
  <p:outlineViewPr>
    <p:cViewPr>
      <p:scale>
        <a:sx n="33" d="100"/>
        <a:sy n="33" d="100"/>
      </p:scale>
      <p:origin x="0" y="-74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684"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F9702E0-608B-4F11-AB03-764F66C33564}" type="datetimeFigureOut">
              <a:rPr lang="en-US" smtClean="0"/>
              <a:t>4/3/2026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523C6B1-01A9-4A89-A0AC-2D31AE668A6C}" type="slidenum">
              <a:rPr lang="en-US" smtClean="0"/>
              <a:t>‹#›</a:t>
            </a:fld>
            <a:endParaRPr lang="en-US"/>
          </a:p>
        </p:txBody>
      </p:sp>
    </p:spTree>
    <p:extLst>
      <p:ext uri="{BB962C8B-B14F-4D97-AF65-F5344CB8AC3E}">
        <p14:creationId xmlns:p14="http://schemas.microsoft.com/office/powerpoint/2010/main" val="2265897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3C6B1-01A9-4A89-A0AC-2D31AE668A6C}" type="slidenum">
              <a:rPr lang="en-US" smtClean="0"/>
              <a:t>1</a:t>
            </a:fld>
            <a:endParaRPr lang="en-US"/>
          </a:p>
        </p:txBody>
      </p:sp>
    </p:spTree>
    <p:extLst>
      <p:ext uri="{BB962C8B-B14F-4D97-AF65-F5344CB8AC3E}">
        <p14:creationId xmlns:p14="http://schemas.microsoft.com/office/powerpoint/2010/main" val="55036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20 years as a private clinician before joining IU13 15 years ago.</a:t>
            </a:r>
          </a:p>
          <a:p>
            <a:endParaRPr lang="en-US" sz="2000" dirty="0"/>
          </a:p>
          <a:p>
            <a:r>
              <a:rPr lang="en-US" sz="2000" dirty="0"/>
              <a:t>Less aware than I should have been in regards to educational system, regulations, etc.</a:t>
            </a:r>
          </a:p>
          <a:p>
            <a:endParaRPr lang="en-US" sz="2000" dirty="0"/>
          </a:p>
          <a:p>
            <a:r>
              <a:rPr lang="en-US" sz="2000" dirty="0"/>
              <a:t>“Oh, but she’s getting </a:t>
            </a:r>
            <a:r>
              <a:rPr lang="en-US" sz="2000"/>
              <a:t>much better!”</a:t>
            </a:r>
            <a:endParaRPr lang="en-US" sz="2000" dirty="0"/>
          </a:p>
        </p:txBody>
      </p:sp>
      <p:sp>
        <p:nvSpPr>
          <p:cNvPr id="4" name="Slide Number Placeholder 3"/>
          <p:cNvSpPr>
            <a:spLocks noGrp="1"/>
          </p:cNvSpPr>
          <p:nvPr>
            <p:ph type="sldNum" sz="quarter" idx="5"/>
          </p:nvPr>
        </p:nvSpPr>
        <p:spPr/>
        <p:txBody>
          <a:bodyPr/>
          <a:lstStyle/>
          <a:p>
            <a:fld id="{7523C6B1-01A9-4A89-A0AC-2D31AE668A6C}" type="slidenum">
              <a:rPr lang="en-US" smtClean="0"/>
              <a:t>3</a:t>
            </a:fld>
            <a:endParaRPr lang="en-US"/>
          </a:p>
        </p:txBody>
      </p:sp>
    </p:spTree>
    <p:extLst>
      <p:ext uri="{BB962C8B-B14F-4D97-AF65-F5344CB8AC3E}">
        <p14:creationId xmlns:p14="http://schemas.microsoft.com/office/powerpoint/2010/main" val="1205068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3C6B1-01A9-4A89-A0AC-2D31AE668A6C}" type="slidenum">
              <a:rPr lang="en-US" smtClean="0"/>
              <a:t>4</a:t>
            </a:fld>
            <a:endParaRPr lang="en-US"/>
          </a:p>
        </p:txBody>
      </p:sp>
    </p:spTree>
    <p:extLst>
      <p:ext uri="{BB962C8B-B14F-4D97-AF65-F5344CB8AC3E}">
        <p14:creationId xmlns:p14="http://schemas.microsoft.com/office/powerpoint/2010/main" val="1294929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3C6B1-01A9-4A89-A0AC-2D31AE668A6C}" type="slidenum">
              <a:rPr lang="en-US" smtClean="0"/>
              <a:t>16</a:t>
            </a:fld>
            <a:endParaRPr lang="en-US"/>
          </a:p>
        </p:txBody>
      </p:sp>
    </p:spTree>
    <p:extLst>
      <p:ext uri="{BB962C8B-B14F-4D97-AF65-F5344CB8AC3E}">
        <p14:creationId xmlns:p14="http://schemas.microsoft.com/office/powerpoint/2010/main" val="3709573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854B3E-1971-4EC1-8A21-E17D03297652}" type="datetimeFigureOut">
              <a:rPr lang="en-US" smtClean="0"/>
              <a:t>4/3/2026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47C5F1-D4FA-47C3-B3D9-BA1BF3F60800}" type="slidenum">
              <a:rPr lang="en-US" smtClean="0"/>
              <a:t>‹#›</a:t>
            </a:fld>
            <a:endParaRPr lang="en-US" dirty="0"/>
          </a:p>
        </p:txBody>
      </p:sp>
    </p:spTree>
    <p:extLst>
      <p:ext uri="{BB962C8B-B14F-4D97-AF65-F5344CB8AC3E}">
        <p14:creationId xmlns:p14="http://schemas.microsoft.com/office/powerpoint/2010/main" val="2120972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854B3E-1971-4EC1-8A21-E17D03297652}" type="datetimeFigureOut">
              <a:rPr lang="en-US" smtClean="0"/>
              <a:t>4/3/2026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47C5F1-D4FA-47C3-B3D9-BA1BF3F60800}" type="slidenum">
              <a:rPr lang="en-US" smtClean="0"/>
              <a:t>‹#›</a:t>
            </a:fld>
            <a:endParaRPr lang="en-US" dirty="0"/>
          </a:p>
        </p:txBody>
      </p:sp>
    </p:spTree>
    <p:extLst>
      <p:ext uri="{BB962C8B-B14F-4D97-AF65-F5344CB8AC3E}">
        <p14:creationId xmlns:p14="http://schemas.microsoft.com/office/powerpoint/2010/main" val="3636968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854B3E-1971-4EC1-8A21-E17D03297652}" type="datetimeFigureOut">
              <a:rPr lang="en-US" smtClean="0"/>
              <a:t>4/3/2026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47C5F1-D4FA-47C3-B3D9-BA1BF3F60800}" type="slidenum">
              <a:rPr lang="en-US" smtClean="0"/>
              <a:t>‹#›</a:t>
            </a:fld>
            <a:endParaRPr lang="en-US" dirty="0"/>
          </a:p>
        </p:txBody>
      </p:sp>
    </p:spTree>
    <p:extLst>
      <p:ext uri="{BB962C8B-B14F-4D97-AF65-F5344CB8AC3E}">
        <p14:creationId xmlns:p14="http://schemas.microsoft.com/office/powerpoint/2010/main" val="1379243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854B3E-1971-4EC1-8A21-E17D03297652}" type="datetimeFigureOut">
              <a:rPr lang="en-US" smtClean="0"/>
              <a:t>4/3/2026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47C5F1-D4FA-47C3-B3D9-BA1BF3F60800}" type="slidenum">
              <a:rPr lang="en-US" smtClean="0"/>
              <a:t>‹#›</a:t>
            </a:fld>
            <a:endParaRPr lang="en-US" dirty="0"/>
          </a:p>
        </p:txBody>
      </p:sp>
    </p:spTree>
    <p:extLst>
      <p:ext uri="{BB962C8B-B14F-4D97-AF65-F5344CB8AC3E}">
        <p14:creationId xmlns:p14="http://schemas.microsoft.com/office/powerpoint/2010/main" val="257248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854B3E-1971-4EC1-8A21-E17D03297652}" type="datetimeFigureOut">
              <a:rPr lang="en-US" smtClean="0"/>
              <a:t>4/3/2026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47C5F1-D4FA-47C3-B3D9-BA1BF3F60800}" type="slidenum">
              <a:rPr lang="en-US" smtClean="0"/>
              <a:t>‹#›</a:t>
            </a:fld>
            <a:endParaRPr lang="en-US" dirty="0"/>
          </a:p>
        </p:txBody>
      </p:sp>
    </p:spTree>
    <p:extLst>
      <p:ext uri="{BB962C8B-B14F-4D97-AF65-F5344CB8AC3E}">
        <p14:creationId xmlns:p14="http://schemas.microsoft.com/office/powerpoint/2010/main" val="2749936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854B3E-1971-4EC1-8A21-E17D03297652}" type="datetimeFigureOut">
              <a:rPr lang="en-US" smtClean="0"/>
              <a:t>4/3/2026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47C5F1-D4FA-47C3-B3D9-BA1BF3F60800}" type="slidenum">
              <a:rPr lang="en-US" smtClean="0"/>
              <a:t>‹#›</a:t>
            </a:fld>
            <a:endParaRPr lang="en-US" dirty="0"/>
          </a:p>
        </p:txBody>
      </p:sp>
    </p:spTree>
    <p:extLst>
      <p:ext uri="{BB962C8B-B14F-4D97-AF65-F5344CB8AC3E}">
        <p14:creationId xmlns:p14="http://schemas.microsoft.com/office/powerpoint/2010/main" val="4216756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854B3E-1971-4EC1-8A21-E17D03297652}" type="datetimeFigureOut">
              <a:rPr lang="en-US" smtClean="0"/>
              <a:t>4/3/2026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47C5F1-D4FA-47C3-B3D9-BA1BF3F60800}" type="slidenum">
              <a:rPr lang="en-US" smtClean="0"/>
              <a:t>‹#›</a:t>
            </a:fld>
            <a:endParaRPr lang="en-US" dirty="0"/>
          </a:p>
        </p:txBody>
      </p:sp>
    </p:spTree>
    <p:extLst>
      <p:ext uri="{BB962C8B-B14F-4D97-AF65-F5344CB8AC3E}">
        <p14:creationId xmlns:p14="http://schemas.microsoft.com/office/powerpoint/2010/main" val="3203685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854B3E-1971-4EC1-8A21-E17D03297652}" type="datetimeFigureOut">
              <a:rPr lang="en-US" smtClean="0"/>
              <a:t>4/3/2026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47C5F1-D4FA-47C3-B3D9-BA1BF3F60800}" type="slidenum">
              <a:rPr lang="en-US" smtClean="0"/>
              <a:t>‹#›</a:t>
            </a:fld>
            <a:endParaRPr lang="en-US" dirty="0"/>
          </a:p>
        </p:txBody>
      </p:sp>
    </p:spTree>
    <p:extLst>
      <p:ext uri="{BB962C8B-B14F-4D97-AF65-F5344CB8AC3E}">
        <p14:creationId xmlns:p14="http://schemas.microsoft.com/office/powerpoint/2010/main" val="3631678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854B3E-1971-4EC1-8A21-E17D03297652}" type="datetimeFigureOut">
              <a:rPr lang="en-US" smtClean="0"/>
              <a:t>4/3/2026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47C5F1-D4FA-47C3-B3D9-BA1BF3F60800}" type="slidenum">
              <a:rPr lang="en-US" smtClean="0"/>
              <a:t>‹#›</a:t>
            </a:fld>
            <a:endParaRPr lang="en-US" dirty="0"/>
          </a:p>
        </p:txBody>
      </p:sp>
    </p:spTree>
    <p:extLst>
      <p:ext uri="{BB962C8B-B14F-4D97-AF65-F5344CB8AC3E}">
        <p14:creationId xmlns:p14="http://schemas.microsoft.com/office/powerpoint/2010/main" val="2776826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854B3E-1971-4EC1-8A21-E17D03297652}" type="datetimeFigureOut">
              <a:rPr lang="en-US" smtClean="0"/>
              <a:t>4/3/2026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47C5F1-D4FA-47C3-B3D9-BA1BF3F60800}" type="slidenum">
              <a:rPr lang="en-US" smtClean="0"/>
              <a:t>‹#›</a:t>
            </a:fld>
            <a:endParaRPr lang="en-US" dirty="0"/>
          </a:p>
        </p:txBody>
      </p:sp>
    </p:spTree>
    <p:extLst>
      <p:ext uri="{BB962C8B-B14F-4D97-AF65-F5344CB8AC3E}">
        <p14:creationId xmlns:p14="http://schemas.microsoft.com/office/powerpoint/2010/main" val="88690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854B3E-1971-4EC1-8A21-E17D03297652}" type="datetimeFigureOut">
              <a:rPr lang="en-US" smtClean="0"/>
              <a:t>4/3/2026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47C5F1-D4FA-47C3-B3D9-BA1BF3F60800}" type="slidenum">
              <a:rPr lang="en-US" smtClean="0"/>
              <a:t>‹#›</a:t>
            </a:fld>
            <a:endParaRPr lang="en-US" dirty="0"/>
          </a:p>
        </p:txBody>
      </p:sp>
    </p:spTree>
    <p:extLst>
      <p:ext uri="{BB962C8B-B14F-4D97-AF65-F5344CB8AC3E}">
        <p14:creationId xmlns:p14="http://schemas.microsoft.com/office/powerpoint/2010/main" val="3624245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854B3E-1971-4EC1-8A21-E17D03297652}" type="datetimeFigureOut">
              <a:rPr lang="en-US" smtClean="0"/>
              <a:t>4/3/2026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7C5F1-D4FA-47C3-B3D9-BA1BF3F60800}" type="slidenum">
              <a:rPr lang="en-US" smtClean="0"/>
              <a:t>‹#›</a:t>
            </a:fld>
            <a:endParaRPr lang="en-US" dirty="0"/>
          </a:p>
        </p:txBody>
      </p:sp>
    </p:spTree>
    <p:extLst>
      <p:ext uri="{BB962C8B-B14F-4D97-AF65-F5344CB8AC3E}">
        <p14:creationId xmlns:p14="http://schemas.microsoft.com/office/powerpoint/2010/main" val="1442060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arentcenterhub.org/ohi/" TargetMode="External"/><Relationship Id="rId2" Type="http://schemas.openxmlformats.org/officeDocument/2006/relationships/hyperlink" Target="https://www.parentcenterhub.org/ld/" TargetMode="External"/><Relationship Id="rId1" Type="http://schemas.openxmlformats.org/officeDocument/2006/relationships/slideLayout" Target="../slideLayouts/slideLayout2.xml"/><Relationship Id="rId4" Type="http://schemas.openxmlformats.org/officeDocument/2006/relationships/hyperlink" Target="https://www.parentcenterhub.org/categories/#adversel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parentcenterhub.org/categories/#adversely" TargetMode="External"/><Relationship Id="rId2" Type="http://schemas.openxmlformats.org/officeDocument/2006/relationships/hyperlink" Target="https://www.parentcenterhub.org/speechlanguage/" TargetMode="External"/><Relationship Id="rId1" Type="http://schemas.openxmlformats.org/officeDocument/2006/relationships/slideLayout" Target="../slideLayouts/slideLayout7.xml"/><Relationship Id="rId5" Type="http://schemas.openxmlformats.org/officeDocument/2006/relationships/hyperlink" Target="https://www.parentcenterhub.org/hearingloss/" TargetMode="External"/><Relationship Id="rId4" Type="http://schemas.openxmlformats.org/officeDocument/2006/relationships/hyperlink" Target="https://www.parentcenterhub.org/visualimpairmen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parentcenterhub.org/categories/#adversely" TargetMode="External"/><Relationship Id="rId2" Type="http://schemas.openxmlformats.org/officeDocument/2006/relationships/hyperlink" Target="https://www.parentcenterhub.org/deafblindness/" TargetMode="External"/><Relationship Id="rId1" Type="http://schemas.openxmlformats.org/officeDocument/2006/relationships/slideLayout" Target="../slideLayouts/slideLayout7.xml"/><Relationship Id="rId4" Type="http://schemas.openxmlformats.org/officeDocument/2006/relationships/hyperlink" Target="https://www.parentcenterhub.org/dd/"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parentcenterhub.org/multiple/"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arentcenterhub.org/categories/#adversely" TargetMode="External"/><Relationship Id="rId2" Type="http://schemas.openxmlformats.org/officeDocument/2006/relationships/hyperlink" Target="https://www.nimh.nih.gov/health/publications/autism-spectrum-disorder/index.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arentcenterhub.org/categories/#adversely" TargetMode="External"/><Relationship Id="rId2" Type="http://schemas.openxmlformats.org/officeDocument/2006/relationships/hyperlink" Target="https://www.parentcenterhub.org/intellectual/" TargetMode="External"/><Relationship Id="rId1" Type="http://schemas.openxmlformats.org/officeDocument/2006/relationships/slideLayout" Target="../slideLayouts/slideLayout7.xml"/><Relationship Id="rId4" Type="http://schemas.openxmlformats.org/officeDocument/2006/relationships/hyperlink" Target="https://www.parentcenterhub.org/tbi/"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parentcenterhub.org/categories/#adversely" TargetMode="External"/><Relationship Id="rId2" Type="http://schemas.openxmlformats.org/officeDocument/2006/relationships/hyperlink" Target="https://www.parentcenterhub.org/emotionaldisturbanc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0364" y="1501054"/>
            <a:ext cx="9144000" cy="2387600"/>
          </a:xfrm>
        </p:spPr>
        <p:txBody>
          <a:bodyPr>
            <a:normAutofit/>
          </a:bodyPr>
          <a:lstStyle/>
          <a:p>
            <a:r>
              <a:rPr lang="en-US" b="1" dirty="0"/>
              <a:t>IEP Process and Behavioral Treatment and Supports</a:t>
            </a:r>
          </a:p>
        </p:txBody>
      </p:sp>
      <p:sp>
        <p:nvSpPr>
          <p:cNvPr id="3" name="Subtitle 2"/>
          <p:cNvSpPr>
            <a:spLocks noGrp="1"/>
          </p:cNvSpPr>
          <p:nvPr>
            <p:ph type="subTitle" idx="1"/>
          </p:nvPr>
        </p:nvSpPr>
        <p:spPr>
          <a:xfrm>
            <a:off x="1524000" y="4433311"/>
            <a:ext cx="9144000" cy="1655762"/>
          </a:xfrm>
        </p:spPr>
        <p:txBody>
          <a:bodyPr>
            <a:normAutofit/>
          </a:bodyPr>
          <a:lstStyle/>
          <a:p>
            <a:r>
              <a:rPr lang="en-US" b="1" dirty="0"/>
              <a:t>Carolyn T. Bruey, Psy.D., BCBA</a:t>
            </a:r>
          </a:p>
          <a:p>
            <a:r>
              <a:rPr lang="en-US" b="1" i="1" dirty="0"/>
              <a:t>Licensed Psychologist, Board Certified Behavior Analyst </a:t>
            </a:r>
          </a:p>
        </p:txBody>
      </p:sp>
      <p:pic>
        <p:nvPicPr>
          <p:cNvPr id="1026" name="Picture 2" descr="School Building Stock Illustrations ...">
            <a:extLst>
              <a:ext uri="{FF2B5EF4-FFF2-40B4-BE49-F238E27FC236}">
                <a16:creationId xmlns:a16="http://schemas.microsoft.com/office/drawing/2014/main" id="{3F2250C3-ED2C-DA2E-714B-17F77446D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468"/>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590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775839-6160-7FD9-24F0-7239BAF5EE0B}"/>
              </a:ext>
            </a:extLst>
          </p:cNvPr>
          <p:cNvSpPr txBox="1"/>
          <p:nvPr/>
        </p:nvSpPr>
        <p:spPr>
          <a:xfrm>
            <a:off x="726510" y="319677"/>
            <a:ext cx="10434180" cy="6266459"/>
          </a:xfrm>
          <a:prstGeom prst="rect">
            <a:avLst/>
          </a:prstGeom>
          <a:noFill/>
        </p:spPr>
        <p:txBody>
          <a:bodyPr wrap="square">
            <a:spAutoFit/>
          </a:bodyPr>
          <a:lstStyle/>
          <a:p>
            <a:pPr marL="0" marR="0">
              <a:lnSpc>
                <a:spcPct val="107000"/>
              </a:lnSpc>
              <a:spcAft>
                <a:spcPts val="800"/>
              </a:spcAft>
              <a:buNone/>
            </a:pPr>
            <a:r>
              <a:rPr lang="en-US" sz="2200" b="1" dirty="0">
                <a:effectLst/>
                <a:latin typeface="Calibri" panose="020F0502020204030204" pitchFamily="34" charset="0"/>
                <a:ea typeface="Calibri" panose="020F0502020204030204" pitchFamily="34" charset="0"/>
                <a:cs typeface="Calibri" panose="020F0502020204030204" pitchFamily="34" charset="0"/>
                <a:hlinkClick r:id="rId2"/>
              </a:rPr>
              <a:t>Specific Learning Disability</a:t>
            </a:r>
            <a:r>
              <a:rPr lang="en-US" sz="2200" b="1" u="sng" dirty="0">
                <a:effectLst/>
                <a:latin typeface="Calibri" panose="020F0502020204030204" pitchFamily="34" charset="0"/>
                <a:ea typeface="Calibri" panose="020F0502020204030204" pitchFamily="34" charset="0"/>
                <a:cs typeface="Calibri" panose="020F0502020204030204" pitchFamily="34" charset="0"/>
              </a:rPr>
              <a:t> </a:t>
            </a:r>
            <a:r>
              <a:rPr lang="en-US"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means a disorder in one or more of the basic psychological processes involved in understanding or in using language, spoken or written, that may manifest itself in the imperfect ability to listen, think, speak, read, write, spell, or to do mathematical calculations. The term includes such conditions as perceptual disabilities, brain injury, minimal brain dysfunction, dyslexia, and developmental aphasia. The term does not include learning problems that are primarily the result of visual, hearing, or motor disabilities; of intellectual disability; of emotional disturbance; or of environmental, cultural, or economic disadvantage.</a:t>
            </a:r>
          </a:p>
          <a:p>
            <a:pPr marL="0" marR="0">
              <a:lnSpc>
                <a:spcPct val="107000"/>
              </a:lnSpc>
              <a:spcAft>
                <a:spcPts val="80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2200" b="1" dirty="0">
                <a:effectLst/>
                <a:latin typeface="Calibri" panose="020F0502020204030204" pitchFamily="34" charset="0"/>
                <a:ea typeface="Calibri" panose="020F0502020204030204" pitchFamily="34" charset="0"/>
                <a:cs typeface="Calibri" panose="020F0502020204030204" pitchFamily="34" charset="0"/>
                <a:hlinkClick r:id="rId3"/>
              </a:rPr>
              <a:t>Other Health Impairment</a:t>
            </a:r>
            <a:r>
              <a:rPr lang="en-US" sz="2200" b="1" u="sng" dirty="0">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means having limited strength, vitality, or alertness, including a heightened alertness to environmental stimuli, that results in limited alertness with respect to the educational environment, that—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2200" dirty="0">
                <a:effectLst/>
                <a:latin typeface="Calibri" panose="020F0502020204030204" pitchFamily="34" charset="0"/>
                <a:ea typeface="Calibri" panose="020F0502020204030204" pitchFamily="34" charset="0"/>
                <a:cs typeface="Calibri" panose="020F0502020204030204" pitchFamily="34" charset="0"/>
              </a:rPr>
              <a:t>(a) is due to chronic or acute health problems such as asthma, attention deficit disorder or attention deficit hyperactivity disorder, diabetes, epilepsy, a heart condition, hemophilia, lead poisoning, leukemia, nephritis, rheumatic fever, sickle cell anemia, and Tourette syndrome; and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2200" dirty="0">
                <a:effectLst/>
                <a:latin typeface="Calibri" panose="020F0502020204030204" pitchFamily="34" charset="0"/>
                <a:ea typeface="Calibri" panose="020F0502020204030204" pitchFamily="34" charset="0"/>
                <a:cs typeface="Calibri" panose="020F0502020204030204" pitchFamily="34" charset="0"/>
              </a:rPr>
              <a:t>(b) </a:t>
            </a:r>
            <a:r>
              <a:rPr lang="en-US" sz="2200" b="1" u="none" strike="noStrike" dirty="0">
                <a:solidFill>
                  <a:srgbClr val="005680"/>
                </a:solidFill>
                <a:effectLst/>
                <a:latin typeface="Calibri" panose="020F0502020204030204" pitchFamily="34" charset="0"/>
                <a:ea typeface="Calibri" panose="020F0502020204030204" pitchFamily="34" charset="0"/>
                <a:cs typeface="Calibri" panose="020F0502020204030204" pitchFamily="34" charset="0"/>
                <a:hlinkClick r:id="rId4"/>
              </a:rPr>
              <a:t>adversely affects</a:t>
            </a:r>
            <a:r>
              <a:rPr lang="en-US" sz="2200" dirty="0">
                <a:effectLst/>
                <a:latin typeface="Calibri" panose="020F0502020204030204" pitchFamily="34" charset="0"/>
                <a:ea typeface="Calibri" panose="020F0502020204030204" pitchFamily="34" charset="0"/>
                <a:cs typeface="Calibri" panose="020F0502020204030204" pitchFamily="34" charset="0"/>
              </a:rPr>
              <a:t> a child’s educational performance.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897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C05E1E-E3E4-435F-A184-2637DF7F15EC}"/>
              </a:ext>
            </a:extLst>
          </p:cNvPr>
          <p:cNvSpPr txBox="1"/>
          <p:nvPr/>
        </p:nvSpPr>
        <p:spPr>
          <a:xfrm>
            <a:off x="697282" y="475990"/>
            <a:ext cx="10797435" cy="6997813"/>
          </a:xfrm>
          <a:prstGeom prst="rect">
            <a:avLst/>
          </a:prstGeom>
          <a:noFill/>
        </p:spPr>
        <p:txBody>
          <a:bodyPr wrap="square">
            <a:spAutoFit/>
          </a:bodyPr>
          <a:lstStyle/>
          <a:p>
            <a:pPr marL="0" marR="0">
              <a:buNone/>
            </a:pPr>
            <a:r>
              <a:rPr lang="en-US" sz="2400" b="1" dirty="0">
                <a:effectLst/>
                <a:latin typeface="Calibri" panose="020F0502020204030204" pitchFamily="34" charset="0"/>
                <a:ea typeface="Calibri" panose="020F0502020204030204" pitchFamily="34" charset="0"/>
                <a:cs typeface="Calibri" panose="020F0502020204030204" pitchFamily="34" charset="0"/>
                <a:hlinkClick r:id="rId2"/>
              </a:rPr>
              <a:t>Speech or Language Impairment</a:t>
            </a:r>
            <a:r>
              <a:rPr lang="en-US" sz="2400" b="1" u="sng" dirty="0">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means a communication disorder such as stuttering, impaired articulation, a language impairment, or a voice impairment that </a:t>
            </a:r>
            <a:r>
              <a:rPr lang="en-US" sz="2400" b="1" u="none" strike="noStrike" dirty="0">
                <a:solidFill>
                  <a:srgbClr val="005680"/>
                </a:solidFill>
                <a:effectLst/>
                <a:latin typeface="Calibri" panose="020F0502020204030204" pitchFamily="34" charset="0"/>
                <a:ea typeface="Calibri" panose="020F0502020204030204" pitchFamily="34" charset="0"/>
                <a:cs typeface="Calibri" panose="020F0502020204030204" pitchFamily="34" charset="0"/>
                <a:hlinkClick r:id="rId3"/>
              </a:rPr>
              <a:t>adversely affects</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child’s educational performance.  </a:t>
            </a:r>
          </a:p>
          <a:p>
            <a:pPr marL="0" marR="0">
              <a:buNone/>
            </a:pPr>
            <a:endPar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a:buNone/>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2400" b="1" dirty="0">
                <a:effectLst/>
                <a:latin typeface="Calibri" panose="020F0502020204030204" pitchFamily="34" charset="0"/>
                <a:ea typeface="Calibri" panose="020F0502020204030204" pitchFamily="34" charset="0"/>
                <a:cs typeface="Calibri" panose="020F0502020204030204" pitchFamily="34" charset="0"/>
                <a:hlinkClick r:id="rId4"/>
              </a:rPr>
              <a:t>Visual Impairment Including Blindness</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means an impairment in vision that, even with correction, </a:t>
            </a:r>
            <a:r>
              <a:rPr lang="en-US" sz="2400" b="1" u="none" strike="noStrike" dirty="0">
                <a:solidFill>
                  <a:srgbClr val="005680"/>
                </a:solidFill>
                <a:effectLst/>
                <a:latin typeface="Calibri" panose="020F0502020204030204" pitchFamily="34" charset="0"/>
                <a:ea typeface="Calibri" panose="020F0502020204030204" pitchFamily="34" charset="0"/>
                <a:cs typeface="Calibri" panose="020F0502020204030204" pitchFamily="34" charset="0"/>
                <a:hlinkClick r:id="rId3"/>
              </a:rPr>
              <a:t>adversely affects</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child’s educational performance. The term includes both partial sight and blindness.</a:t>
            </a:r>
          </a:p>
          <a:p>
            <a:pPr marL="0" marR="0">
              <a:lnSpc>
                <a:spcPct val="107000"/>
              </a:lnSpc>
              <a:spcAft>
                <a:spcPts val="800"/>
              </a:spcAft>
              <a:buNone/>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2400" b="1" dirty="0">
                <a:effectLst/>
                <a:latin typeface="Calibri" panose="020F0502020204030204" pitchFamily="34" charset="0"/>
                <a:ea typeface="Calibri" panose="020F0502020204030204" pitchFamily="34" charset="0"/>
                <a:cs typeface="Calibri" panose="020F0502020204030204" pitchFamily="34" charset="0"/>
                <a:hlinkClick r:id="rId5"/>
              </a:rPr>
              <a:t>Deafness</a:t>
            </a:r>
            <a:r>
              <a:rPr lang="en-US" sz="2400" b="1" u="sng" dirty="0">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means a hearing impairment so severe that a child is impaired in processing linguistic information through hearing, with or without amplification, that </a:t>
            </a:r>
            <a:r>
              <a:rPr lang="en-US" sz="2400" b="1" u="none" strike="noStrike" dirty="0">
                <a:solidFill>
                  <a:srgbClr val="005680"/>
                </a:solidFill>
                <a:effectLst/>
                <a:latin typeface="Calibri" panose="020F0502020204030204" pitchFamily="34" charset="0"/>
                <a:ea typeface="Calibri" panose="020F0502020204030204" pitchFamily="34" charset="0"/>
                <a:cs typeface="Calibri" panose="020F0502020204030204" pitchFamily="34" charset="0"/>
                <a:hlinkClick r:id="rId3"/>
              </a:rPr>
              <a:t>adversely affects</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child’s educational performance. </a:t>
            </a: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buNone/>
            </a:pP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2400" b="1" dirty="0">
                <a:latin typeface="Calibri" panose="020F0502020204030204" pitchFamily="34" charset="0"/>
                <a:ea typeface="Calibri" panose="020F0502020204030204" pitchFamily="34" charset="0"/>
                <a:cs typeface="Calibri" panose="020F0502020204030204" pitchFamily="34" charset="0"/>
                <a:hlinkClick r:id="rId5"/>
              </a:rPr>
              <a:t>Hearing Impairment</a:t>
            </a:r>
            <a:r>
              <a:rPr lang="en-US" sz="2400" b="1" u="sng" dirty="0">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means an impairment in hearing, whether permanent or fluctuating, that </a:t>
            </a:r>
            <a:r>
              <a:rPr lang="en-US" sz="2400" b="1" dirty="0">
                <a:solidFill>
                  <a:srgbClr val="005680"/>
                </a:solidFill>
                <a:latin typeface="Calibri" panose="020F0502020204030204" pitchFamily="34" charset="0"/>
                <a:ea typeface="Calibri" panose="020F0502020204030204" pitchFamily="34" charset="0"/>
                <a:cs typeface="Calibri" panose="020F0502020204030204" pitchFamily="34" charset="0"/>
                <a:hlinkClick r:id="rId3"/>
              </a:rPr>
              <a:t>adversely affects</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 child’s educational performance but is not included under the definition of “deafness.”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718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51AA29-248A-200A-6DAE-9E8F6806899D}"/>
              </a:ext>
            </a:extLst>
          </p:cNvPr>
          <p:cNvSpPr txBox="1"/>
          <p:nvPr/>
        </p:nvSpPr>
        <p:spPr>
          <a:xfrm>
            <a:off x="1102290" y="144298"/>
            <a:ext cx="7888265" cy="470000"/>
          </a:xfrm>
          <a:prstGeom prst="rect">
            <a:avLst/>
          </a:prstGeom>
          <a:noFill/>
        </p:spPr>
        <p:txBody>
          <a:bodyPr wrap="square">
            <a:spAutoFit/>
          </a:bodyPr>
          <a:lstStyle/>
          <a:p>
            <a:pPr marL="0" marR="0">
              <a:lnSpc>
                <a:spcPct val="107000"/>
              </a:lnSpc>
              <a:spcAft>
                <a:spcPts val="800"/>
              </a:spcAft>
              <a:buNone/>
            </a:pPr>
            <a:r>
              <a:rPr lang="en-US" sz="24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C900EFD-6AC8-F667-1D48-11DFE67308FD}"/>
              </a:ext>
            </a:extLst>
          </p:cNvPr>
          <p:cNvSpPr txBox="1"/>
          <p:nvPr/>
        </p:nvSpPr>
        <p:spPr>
          <a:xfrm>
            <a:off x="977030" y="614298"/>
            <a:ext cx="10910170" cy="6713505"/>
          </a:xfrm>
          <a:prstGeom prst="rect">
            <a:avLst/>
          </a:prstGeom>
          <a:noFill/>
        </p:spPr>
        <p:txBody>
          <a:bodyPr wrap="square">
            <a:spAutoFit/>
          </a:bodyPr>
          <a:lstStyle/>
          <a:p>
            <a:pPr marL="0" marR="0">
              <a:lnSpc>
                <a:spcPct val="107000"/>
              </a:lnSpc>
              <a:spcAft>
                <a:spcPts val="800"/>
              </a:spcAft>
              <a:buNone/>
            </a:pP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2"/>
              </a:rPr>
              <a:t>D</a:t>
            </a:r>
            <a:r>
              <a:rPr lang="en-US" sz="2400" b="1" dirty="0">
                <a:hlinkClick r:id="rId2"/>
              </a:rPr>
              <a:t>eaf-Blindness</a:t>
            </a:r>
            <a:r>
              <a:rPr lang="en-US" sz="2400" b="1" dirty="0"/>
              <a:t> </a:t>
            </a:r>
            <a:r>
              <a:rPr lang="en-US" sz="2400" dirty="0"/>
              <a:t>means concomitant [simultaneous] hearing and visual impairments, the combination of which causes such severe communication and other developmental and educational needs that they cannot be accommodated in special education programs solely for children with deafness or children with blindness.</a:t>
            </a:r>
          </a:p>
          <a:p>
            <a:pPr>
              <a:lnSpc>
                <a:spcPct val="107000"/>
              </a:lnSpc>
              <a:spcAft>
                <a:spcPts val="800"/>
              </a:spcAft>
            </a:pPr>
            <a:r>
              <a:rPr lang="en-US" sz="2400" b="1" u="sng" dirty="0">
                <a:solidFill>
                  <a:schemeClr val="accent1">
                    <a:lumMod val="75000"/>
                  </a:schemeClr>
                </a:solidFill>
              </a:rPr>
              <a:t>Orthopedic Impairment </a:t>
            </a:r>
            <a:r>
              <a:rPr lang="en-US" sz="2400" dirty="0"/>
              <a:t>means a severe orthopedic impairment that </a:t>
            </a:r>
            <a:r>
              <a:rPr lang="en-US" sz="2400" b="1" dirty="0">
                <a:hlinkClick r:id="rId3"/>
              </a:rPr>
              <a:t>adversely affects</a:t>
            </a:r>
            <a:r>
              <a:rPr lang="en-US" sz="2400" dirty="0"/>
              <a:t> a child’s educational performance. The term includes impairments caused by a congenital anomaly, impairments caused by disease (e.g., poliomyelitis, bone tuberculosis), and impairments from other causes (e.g., cerebral palsy, amputations, and fractures or burns that cause contractures).</a:t>
            </a:r>
          </a:p>
          <a:p>
            <a:pPr>
              <a:lnSpc>
                <a:spcPct val="107000"/>
              </a:lnSpc>
              <a:spcAft>
                <a:spcPts val="800"/>
              </a:spcAft>
            </a:pPr>
            <a:r>
              <a:rPr lang="en-US" sz="2400" b="1" dirty="0">
                <a:hlinkClick r:id="rId4"/>
              </a:rPr>
              <a:t>Developmental Delay</a:t>
            </a:r>
            <a:r>
              <a:rPr lang="en-US" sz="2400" dirty="0"/>
              <a:t> for children from birth to age three (under IDEA Part C) and children from ages three through nine (under IDEA Part B), the term developmental delay, as defined by each State, means a delay in one or more of the following areas: physical development; cognitive development; communication; social or emotional development; or adaptive [behavioral] development. </a:t>
            </a:r>
          </a:p>
          <a:p>
            <a:pPr>
              <a:lnSpc>
                <a:spcPct val="107000"/>
              </a:lnSpc>
              <a:spcAft>
                <a:spcPts val="800"/>
              </a:spcAft>
            </a:pPr>
            <a:endParaRPr lang="en-US" sz="2400" dirty="0"/>
          </a:p>
          <a:p>
            <a:pPr marL="0" marR="0">
              <a:lnSpc>
                <a:spcPct val="107000"/>
              </a:lnSpc>
              <a:spcAft>
                <a:spcPts val="800"/>
              </a:spcAft>
              <a:buNone/>
            </a:pPr>
            <a:endParaRPr lang="en-US" sz="1800" dirty="0"/>
          </a:p>
        </p:txBody>
      </p:sp>
    </p:spTree>
    <p:extLst>
      <p:ext uri="{BB962C8B-B14F-4D97-AF65-F5344CB8AC3E}">
        <p14:creationId xmlns:p14="http://schemas.microsoft.com/office/powerpoint/2010/main" val="3282014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D09B4B-EB4B-FE9E-8E4A-B84574371D96}"/>
              </a:ext>
            </a:extLst>
          </p:cNvPr>
          <p:cNvSpPr txBox="1"/>
          <p:nvPr/>
        </p:nvSpPr>
        <p:spPr>
          <a:xfrm>
            <a:off x="935277" y="2230005"/>
            <a:ext cx="10321445" cy="2050690"/>
          </a:xfrm>
          <a:prstGeom prst="rect">
            <a:avLst/>
          </a:prstGeom>
          <a:noFill/>
        </p:spPr>
        <p:txBody>
          <a:bodyPr wrap="square">
            <a:spAutoFit/>
          </a:bodyPr>
          <a:lstStyle/>
          <a:p>
            <a:pPr marL="0" marR="0">
              <a:lnSpc>
                <a:spcPct val="107000"/>
              </a:lnSpc>
              <a:spcAft>
                <a:spcPts val="800"/>
              </a:spcAft>
              <a:buNone/>
            </a:pPr>
            <a:r>
              <a:rPr lang="en-US" sz="2400" b="1" dirty="0">
                <a:effectLst/>
                <a:latin typeface="Calibri" panose="020F0502020204030204" pitchFamily="34" charset="0"/>
                <a:ea typeface="Calibri" panose="020F0502020204030204" pitchFamily="34" charset="0"/>
                <a:cs typeface="Calibri" panose="020F0502020204030204" pitchFamily="34" charset="0"/>
                <a:hlinkClick r:id="rId2"/>
              </a:rPr>
              <a:t>Multiple Disabilities</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means concomitant [simultaneous] impairments (such as intellectual disability-blindness, intellectual disability-orthopedic impairment, etc.), the combination of which causes such severe educational needs that they cannot be accommodated in a special education program solely for one of the impairments. The term does not include deaf-blindness.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5515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GROUP DISCUSSION</a:t>
            </a:r>
          </a:p>
        </p:txBody>
      </p:sp>
      <p:sp>
        <p:nvSpPr>
          <p:cNvPr id="3" name="Content Placeholder 2"/>
          <p:cNvSpPr>
            <a:spLocks noGrp="1"/>
          </p:cNvSpPr>
          <p:nvPr>
            <p:ph idx="1"/>
          </p:nvPr>
        </p:nvSpPr>
        <p:spPr/>
        <p:txBody>
          <a:bodyPr>
            <a:normAutofit fontScale="92500" lnSpcReduction="10000"/>
          </a:bodyPr>
          <a:lstStyle/>
          <a:p>
            <a:pPr marL="0" indent="0">
              <a:buNone/>
            </a:pPr>
            <a:r>
              <a:rPr lang="en-US" i="1" dirty="0"/>
              <a:t>Think of the members that you’ve worked with who have IEPs</a:t>
            </a:r>
          </a:p>
          <a:p>
            <a:pPr marL="0" indent="0">
              <a:buNone/>
            </a:pPr>
            <a:endParaRPr lang="en-US" dirty="0"/>
          </a:p>
          <a:p>
            <a:pPr lvl="1"/>
            <a:r>
              <a:rPr lang="en-US" sz="2800" dirty="0"/>
              <a:t>What are their IDEA disabilities?</a:t>
            </a:r>
          </a:p>
          <a:p>
            <a:pPr marL="457200" lvl="1" indent="0">
              <a:buNone/>
            </a:pPr>
            <a:endParaRPr lang="en-US" sz="2800" dirty="0"/>
          </a:p>
          <a:p>
            <a:pPr lvl="1"/>
            <a:r>
              <a:rPr lang="en-US" sz="2800" dirty="0"/>
              <a:t>What were their Mental Health diagnoses?</a:t>
            </a:r>
          </a:p>
          <a:p>
            <a:pPr marL="457200" lvl="1" indent="0">
              <a:buNone/>
            </a:pPr>
            <a:endParaRPr lang="en-US" sz="2800" dirty="0"/>
          </a:p>
          <a:p>
            <a:pPr lvl="1"/>
            <a:r>
              <a:rPr lang="en-US" sz="2800" dirty="0"/>
              <a:t>How did the diagnoses “match up”?</a:t>
            </a:r>
          </a:p>
          <a:p>
            <a:pPr marL="457200" lvl="1" indent="0">
              <a:buNone/>
            </a:pPr>
            <a:endParaRPr lang="en-US" sz="2800" dirty="0"/>
          </a:p>
          <a:p>
            <a:pPr lvl="1"/>
            <a:r>
              <a:rPr lang="en-US" sz="2800" dirty="0"/>
              <a:t>How could the different diagnostic systems inadvertently cause confusion when community agency staff (e.g., IBHS, physicians, etc.) work with schools?</a:t>
            </a:r>
          </a:p>
        </p:txBody>
      </p:sp>
      <p:pic>
        <p:nvPicPr>
          <p:cNvPr id="2050" name="Picture 2" descr="Focus Group Discussions ...">
            <a:extLst>
              <a:ext uri="{FF2B5EF4-FFF2-40B4-BE49-F238E27FC236}">
                <a16:creationId xmlns:a16="http://schemas.microsoft.com/office/drawing/2014/main" id="{D446F143-E7A9-6A08-0899-7005DC870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03" y="0"/>
            <a:ext cx="2924175"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22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629" y="361054"/>
            <a:ext cx="10515600" cy="1325563"/>
          </a:xfrm>
        </p:spPr>
        <p:txBody>
          <a:bodyPr/>
          <a:lstStyle/>
          <a:p>
            <a:pPr algn="ctr"/>
            <a:r>
              <a:rPr lang="en-US" b="1" u="sng" dirty="0"/>
              <a:t>PENNSYLVANIA SPECIAL EDUCATION </a:t>
            </a:r>
            <a:br>
              <a:rPr lang="en-US" b="1" u="sng" dirty="0"/>
            </a:br>
            <a:r>
              <a:rPr lang="en-US" b="1" u="sng" dirty="0"/>
              <a:t>STATE REGULATIONS</a:t>
            </a:r>
          </a:p>
        </p:txBody>
      </p:sp>
      <p:sp>
        <p:nvSpPr>
          <p:cNvPr id="3" name="Content Placeholder 2"/>
          <p:cNvSpPr>
            <a:spLocks noGrp="1"/>
          </p:cNvSpPr>
          <p:nvPr>
            <p:ph idx="1"/>
          </p:nvPr>
        </p:nvSpPr>
        <p:spPr>
          <a:xfrm>
            <a:off x="838200" y="2145608"/>
            <a:ext cx="10515600" cy="4351338"/>
          </a:xfrm>
        </p:spPr>
        <p:txBody>
          <a:bodyPr/>
          <a:lstStyle/>
          <a:p>
            <a:pPr marL="0" indent="0" algn="ctr">
              <a:buNone/>
            </a:pPr>
            <a:r>
              <a:rPr lang="en-US" sz="3600" b="1" u="sng" dirty="0"/>
              <a:t>PA Chapter 14: PA Special Education Law</a:t>
            </a:r>
          </a:p>
          <a:p>
            <a:pPr marL="0" indent="0" algn="ctr">
              <a:buNone/>
            </a:pPr>
            <a:r>
              <a:rPr lang="en-US" i="1" dirty="0"/>
              <a:t>Spells out regulated mandates regarding…</a:t>
            </a:r>
          </a:p>
          <a:p>
            <a:pPr marL="0" indent="0" algn="ctr">
              <a:buNone/>
            </a:pPr>
            <a:endParaRPr lang="en-US" i="1" dirty="0"/>
          </a:p>
          <a:p>
            <a:pPr lvl="1"/>
            <a:r>
              <a:rPr lang="en-US" sz="2800" dirty="0"/>
              <a:t>Special education rights for students attending public schools</a:t>
            </a:r>
          </a:p>
          <a:p>
            <a:pPr lvl="1"/>
            <a:r>
              <a:rPr lang="en-US" sz="2800" dirty="0"/>
              <a:t>Evaluations</a:t>
            </a:r>
          </a:p>
          <a:p>
            <a:pPr lvl="1"/>
            <a:r>
              <a:rPr lang="en-US" sz="2800" dirty="0"/>
              <a:t>Reevaluations</a:t>
            </a:r>
          </a:p>
          <a:p>
            <a:pPr lvl="1"/>
            <a:r>
              <a:rPr lang="en-US" sz="2800" dirty="0"/>
              <a:t>Behavioral Supports/Use of Restraints</a:t>
            </a:r>
          </a:p>
          <a:p>
            <a:pPr lvl="1"/>
            <a:r>
              <a:rPr lang="en-US" sz="2800" dirty="0"/>
              <a:t>Etc. </a:t>
            </a:r>
          </a:p>
          <a:p>
            <a:pPr lvl="1"/>
            <a:endParaRPr lang="en-US" dirty="0"/>
          </a:p>
          <a:p>
            <a:pPr marL="457200" lvl="1" indent="0">
              <a:buNone/>
            </a:pPr>
            <a:endParaRPr lang="en-US" dirty="0"/>
          </a:p>
        </p:txBody>
      </p:sp>
      <p:pic>
        <p:nvPicPr>
          <p:cNvPr id="3076" name="Picture 4" descr="Chapter 14 - Generalizing Results">
            <a:extLst>
              <a:ext uri="{FF2B5EF4-FFF2-40B4-BE49-F238E27FC236}">
                <a16:creationId xmlns:a16="http://schemas.microsoft.com/office/drawing/2014/main" id="{DB28C7C3-C680-8463-57DD-0747BBDD5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71" y="361054"/>
            <a:ext cx="2095500"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867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4937"/>
            <a:ext cx="10515600" cy="1325563"/>
          </a:xfrm>
        </p:spPr>
        <p:txBody>
          <a:bodyPr/>
          <a:lstStyle/>
          <a:p>
            <a:pPr algn="ctr"/>
            <a:r>
              <a:rPr lang="en-US" b="1" u="sng" dirty="0"/>
              <a:t>“ACCESS TO EDUCATION”</a:t>
            </a:r>
          </a:p>
        </p:txBody>
      </p:sp>
      <p:sp>
        <p:nvSpPr>
          <p:cNvPr id="3" name="Content Placeholder 2"/>
          <p:cNvSpPr>
            <a:spLocks noGrp="1"/>
          </p:cNvSpPr>
          <p:nvPr>
            <p:ph idx="1"/>
          </p:nvPr>
        </p:nvSpPr>
        <p:spPr>
          <a:xfrm>
            <a:off x="409183" y="1460500"/>
            <a:ext cx="11373633" cy="5032375"/>
          </a:xfrm>
        </p:spPr>
        <p:txBody>
          <a:bodyPr>
            <a:normAutofit lnSpcReduction="10000"/>
          </a:bodyPr>
          <a:lstStyle/>
          <a:p>
            <a:r>
              <a:rPr lang="en-US" sz="3000" dirty="0"/>
              <a:t>Schools are only mandated to provide special education services if the child’s mental health or behavioral concerns prohibit “</a:t>
            </a:r>
            <a:r>
              <a:rPr lang="en-US" sz="3000" b="1" i="1" u="sng" dirty="0"/>
              <a:t>access to education</a:t>
            </a:r>
            <a:r>
              <a:rPr lang="en-US" sz="3000" i="1" u="sng" dirty="0"/>
              <a:t>”. </a:t>
            </a:r>
          </a:p>
          <a:p>
            <a:endParaRPr lang="en-US" sz="3000" dirty="0"/>
          </a:p>
          <a:p>
            <a:r>
              <a:rPr lang="en-US" sz="3000" dirty="0"/>
              <a:t>Two-pronged question for every Initial Evaluation or Reevaluation: </a:t>
            </a:r>
          </a:p>
          <a:p>
            <a:pPr marL="0" indent="0">
              <a:buNone/>
            </a:pPr>
            <a:endParaRPr lang="en-US" sz="3000" dirty="0"/>
          </a:p>
          <a:p>
            <a:pPr lvl="1"/>
            <a:r>
              <a:rPr lang="en-US" sz="3000" dirty="0"/>
              <a:t>Does the student have a disability as identified by IDEA?</a:t>
            </a:r>
          </a:p>
          <a:p>
            <a:pPr lvl="1"/>
            <a:r>
              <a:rPr lang="en-US" sz="3000" dirty="0"/>
              <a:t>Does the child need specially designed instruction?</a:t>
            </a:r>
          </a:p>
          <a:p>
            <a:pPr marL="457200" lvl="1" indent="0">
              <a:buNone/>
            </a:pPr>
            <a:endParaRPr lang="en-US" b="1" i="1" u="sng" dirty="0"/>
          </a:p>
          <a:p>
            <a:pPr marL="457200" lvl="1" indent="0">
              <a:buNone/>
            </a:pPr>
            <a:r>
              <a:rPr lang="en-US" sz="3200" b="1" i="1" u="sng" dirty="0"/>
              <a:t>The answer to</a:t>
            </a:r>
            <a:r>
              <a:rPr lang="en-US" sz="3200" b="1" u="sng" dirty="0"/>
              <a:t> </a:t>
            </a:r>
            <a:r>
              <a:rPr lang="en-US" sz="3200" b="1" u="sng" dirty="0">
                <a:solidFill>
                  <a:srgbClr val="FF0000"/>
                </a:solidFill>
              </a:rPr>
              <a:t>BOTH </a:t>
            </a:r>
            <a:r>
              <a:rPr lang="en-US" sz="3200" b="1" i="1" u="sng" dirty="0"/>
              <a:t>questions must be “yes” for the child to be eligible for an IEP. </a:t>
            </a:r>
          </a:p>
        </p:txBody>
      </p:sp>
    </p:spTree>
    <p:extLst>
      <p:ext uri="{BB962C8B-B14F-4D97-AF65-F5344CB8AC3E}">
        <p14:creationId xmlns:p14="http://schemas.microsoft.com/office/powerpoint/2010/main" val="4077301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1B1FF-6D7F-E833-BB03-8EADB01518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53FE9C-BFA6-48D5-F778-CDBF63344797}"/>
              </a:ext>
            </a:extLst>
          </p:cNvPr>
          <p:cNvSpPr>
            <a:spLocks noGrp="1"/>
          </p:cNvSpPr>
          <p:nvPr>
            <p:ph type="ctrTitle"/>
          </p:nvPr>
        </p:nvSpPr>
        <p:spPr>
          <a:xfrm>
            <a:off x="1524000" y="1600200"/>
            <a:ext cx="9144000" cy="2387600"/>
          </a:xfrm>
        </p:spPr>
        <p:txBody>
          <a:bodyPr>
            <a:normAutofit fontScale="90000"/>
          </a:bodyPr>
          <a:lstStyle/>
          <a:p>
            <a:r>
              <a:rPr lang="en-US" b="1" dirty="0"/>
              <a:t>UNDERSTANDING SPECIAL EDUCATION PROCESSES AND TIMELINES</a:t>
            </a:r>
            <a:endParaRPr lang="en-US" dirty="0"/>
          </a:p>
        </p:txBody>
      </p:sp>
    </p:spTree>
    <p:extLst>
      <p:ext uri="{BB962C8B-B14F-4D97-AF65-F5344CB8AC3E}">
        <p14:creationId xmlns:p14="http://schemas.microsoft.com/office/powerpoint/2010/main" val="3084630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07089-8017-321E-B887-0D627ADD04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85DE1A-B686-4DFA-CB42-10D619D54F01}"/>
              </a:ext>
            </a:extLst>
          </p:cNvPr>
          <p:cNvSpPr>
            <a:spLocks noGrp="1"/>
          </p:cNvSpPr>
          <p:nvPr>
            <p:ph type="title"/>
          </p:nvPr>
        </p:nvSpPr>
        <p:spPr>
          <a:xfrm>
            <a:off x="838200" y="-152545"/>
            <a:ext cx="10515600" cy="1325563"/>
          </a:xfrm>
        </p:spPr>
        <p:txBody>
          <a:bodyPr/>
          <a:lstStyle/>
          <a:p>
            <a:pPr algn="ctr"/>
            <a:r>
              <a:rPr lang="en-US" b="1" u="sng" dirty="0"/>
              <a:t>SCHOOL STAFF’S ROLES AND RESPONSIBILITIES</a:t>
            </a:r>
          </a:p>
        </p:txBody>
      </p:sp>
      <p:sp>
        <p:nvSpPr>
          <p:cNvPr id="3" name="Content Placeholder 2">
            <a:extLst>
              <a:ext uri="{FF2B5EF4-FFF2-40B4-BE49-F238E27FC236}">
                <a16:creationId xmlns:a16="http://schemas.microsoft.com/office/drawing/2014/main" id="{FC62F276-114F-0A85-94CA-A93D58F83B79}"/>
              </a:ext>
            </a:extLst>
          </p:cNvPr>
          <p:cNvSpPr>
            <a:spLocks noGrp="1"/>
          </p:cNvSpPr>
          <p:nvPr>
            <p:ph idx="1"/>
          </p:nvPr>
        </p:nvSpPr>
        <p:spPr>
          <a:xfrm>
            <a:off x="838200" y="1173018"/>
            <a:ext cx="10515600" cy="5467927"/>
          </a:xfrm>
        </p:spPr>
        <p:txBody>
          <a:bodyPr>
            <a:normAutofit fontScale="92500" lnSpcReduction="20000"/>
          </a:bodyPr>
          <a:lstStyle/>
          <a:p>
            <a:r>
              <a:rPr lang="en-US" b="1" i="1" u="sng" dirty="0"/>
              <a:t>School Psychologist’s role</a:t>
            </a:r>
          </a:p>
          <a:p>
            <a:pPr lvl="1"/>
            <a:r>
              <a:rPr lang="en-US" dirty="0"/>
              <a:t>Primary goal: Conduct Initial Evaluations/Reevaluations</a:t>
            </a:r>
          </a:p>
          <a:p>
            <a:pPr lvl="2"/>
            <a:r>
              <a:rPr lang="en-US" dirty="0"/>
              <a:t>Follows the bi or triannual evaluation timelines for students identified with disabilities who need special education services (i.e., NOT to be seen as a “go to” anytime a child needs testing between these mandatory timelines)</a:t>
            </a:r>
          </a:p>
          <a:p>
            <a:pPr lvl="2"/>
            <a:r>
              <a:rPr lang="en-US" dirty="0"/>
              <a:t>For Reevaluations: If the IEP team determines that “no additional testing” is required, then the school psychologist does not have to be involved (district by district decision)</a:t>
            </a:r>
          </a:p>
          <a:p>
            <a:pPr lvl="1"/>
            <a:r>
              <a:rPr lang="en-US" dirty="0"/>
              <a:t>Sometimes conducts Functional Behavior Assessments (if the district does not have a Behavior Consultant)</a:t>
            </a:r>
          </a:p>
          <a:p>
            <a:pPr lvl="1"/>
            <a:r>
              <a:rPr lang="en-US" dirty="0"/>
              <a:t>Sometimes facilitates  social skills groups, etc. </a:t>
            </a:r>
          </a:p>
          <a:p>
            <a:pPr marL="457200" lvl="1" indent="0">
              <a:buNone/>
            </a:pPr>
            <a:endParaRPr lang="en-US" dirty="0"/>
          </a:p>
          <a:p>
            <a:r>
              <a:rPr lang="en-US" b="1" i="1" u="sng" dirty="0"/>
              <a:t>School Social Worker’s role</a:t>
            </a:r>
          </a:p>
          <a:p>
            <a:pPr lvl="1"/>
            <a:r>
              <a:rPr lang="en-US" dirty="0"/>
              <a:t>Liaison with families and community agencies</a:t>
            </a:r>
          </a:p>
          <a:p>
            <a:pPr lvl="1"/>
            <a:r>
              <a:rPr lang="en-US" dirty="0"/>
              <a:t>Helping families access funding, insurance, etc.</a:t>
            </a:r>
          </a:p>
          <a:p>
            <a:pPr lvl="1"/>
            <a:r>
              <a:rPr lang="en-US" dirty="0"/>
              <a:t>Sometimes take the lead on truancy</a:t>
            </a:r>
          </a:p>
          <a:p>
            <a:pPr lvl="1"/>
            <a:endParaRPr lang="en-US" b="1" i="1" u="sng" dirty="0"/>
          </a:p>
          <a:p>
            <a:r>
              <a:rPr lang="en-US" b="1" i="1" u="sng" dirty="0"/>
              <a:t>School Counselor’s role</a:t>
            </a:r>
          </a:p>
          <a:p>
            <a:pPr lvl="1"/>
            <a:r>
              <a:rPr lang="en-US" dirty="0"/>
              <a:t>Provides counseling regarding academics and vocational plans for the most part</a:t>
            </a:r>
          </a:p>
        </p:txBody>
      </p:sp>
    </p:spTree>
    <p:extLst>
      <p:ext uri="{BB962C8B-B14F-4D97-AF65-F5344CB8AC3E}">
        <p14:creationId xmlns:p14="http://schemas.microsoft.com/office/powerpoint/2010/main" val="2630711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6C477-7E01-3F2B-A37A-75217B9E609C}"/>
              </a:ext>
            </a:extLst>
          </p:cNvPr>
          <p:cNvSpPr>
            <a:spLocks noGrp="1"/>
          </p:cNvSpPr>
          <p:nvPr>
            <p:ph type="title"/>
          </p:nvPr>
        </p:nvSpPr>
        <p:spPr/>
        <p:txBody>
          <a:bodyPr/>
          <a:lstStyle/>
          <a:p>
            <a:pPr algn="ctr"/>
            <a:r>
              <a:rPr lang="en-US" b="1" dirty="0"/>
              <a:t>THE IEP PROCESS</a:t>
            </a:r>
          </a:p>
        </p:txBody>
      </p:sp>
      <p:pic>
        <p:nvPicPr>
          <p:cNvPr id="5" name="Content Placeholder 4">
            <a:extLst>
              <a:ext uri="{FF2B5EF4-FFF2-40B4-BE49-F238E27FC236}">
                <a16:creationId xmlns:a16="http://schemas.microsoft.com/office/drawing/2014/main" id="{69890FBB-D03A-C8AE-3A4A-D6842E8051F2}"/>
              </a:ext>
            </a:extLst>
          </p:cNvPr>
          <p:cNvPicPr>
            <a:picLocks noGrp="1" noChangeAspect="1"/>
          </p:cNvPicPr>
          <p:nvPr>
            <p:ph idx="1"/>
          </p:nvPr>
        </p:nvPicPr>
        <p:blipFill>
          <a:blip r:embed="rId2"/>
          <a:stretch>
            <a:fillRect/>
          </a:stretch>
        </p:blipFill>
        <p:spPr>
          <a:xfrm>
            <a:off x="1277654" y="-964503"/>
            <a:ext cx="10690366" cy="8327470"/>
          </a:xfrm>
          <a:prstGeom prst="rect">
            <a:avLst/>
          </a:prstGeom>
        </p:spPr>
      </p:pic>
    </p:spTree>
    <p:extLst>
      <p:ext uri="{BB962C8B-B14F-4D97-AF65-F5344CB8AC3E}">
        <p14:creationId xmlns:p14="http://schemas.microsoft.com/office/powerpoint/2010/main" val="2181055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TODAY’S GOALS</a:t>
            </a:r>
          </a:p>
        </p:txBody>
      </p:sp>
      <p:sp>
        <p:nvSpPr>
          <p:cNvPr id="3" name="Content Placeholder 2"/>
          <p:cNvSpPr>
            <a:spLocks noGrp="1"/>
          </p:cNvSpPr>
          <p:nvPr>
            <p:ph idx="1"/>
          </p:nvPr>
        </p:nvSpPr>
        <p:spPr>
          <a:xfrm>
            <a:off x="838200" y="1950885"/>
            <a:ext cx="10515600" cy="4351338"/>
          </a:xfrm>
        </p:spPr>
        <p:txBody>
          <a:bodyPr>
            <a:normAutofit/>
          </a:bodyPr>
          <a:lstStyle/>
          <a:p>
            <a:r>
              <a:rPr lang="en-US" dirty="0"/>
              <a:t>Review various state and federal regulations mandated within the education system to enhance your understanding of what school systems are, </a:t>
            </a:r>
            <a:r>
              <a:rPr lang="en-US" i="1" u="sng" dirty="0"/>
              <a:t>and are not</a:t>
            </a:r>
            <a:r>
              <a:rPr lang="en-US" i="1" dirty="0"/>
              <a:t>,</a:t>
            </a:r>
            <a:r>
              <a:rPr lang="en-US" dirty="0"/>
              <a:t> mandated to provide.</a:t>
            </a:r>
          </a:p>
          <a:p>
            <a:pPr marL="0" indent="0">
              <a:buNone/>
            </a:pPr>
            <a:endParaRPr lang="en-US" dirty="0"/>
          </a:p>
          <a:p>
            <a:r>
              <a:rPr lang="en-US" dirty="0"/>
              <a:t>Provide guidance as to how to read and understand educational documents, especially in terms of how the IEP documents behavior treatment plans/goals.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27460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E9F89-8B3D-766B-054B-E8D2F8C1043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9B8D8F1-92D2-B949-BBCC-2CF0933C504A}"/>
              </a:ext>
            </a:extLst>
          </p:cNvPr>
          <p:cNvPicPr>
            <a:picLocks noGrp="1" noChangeAspect="1"/>
          </p:cNvPicPr>
          <p:nvPr>
            <p:ph idx="1"/>
          </p:nvPr>
        </p:nvPicPr>
        <p:blipFill>
          <a:blip r:embed="rId2"/>
          <a:stretch>
            <a:fillRect/>
          </a:stretch>
        </p:blipFill>
        <p:spPr>
          <a:xfrm>
            <a:off x="124506" y="-420829"/>
            <a:ext cx="12940139" cy="7278829"/>
          </a:xfrm>
          <a:prstGeom prst="rect">
            <a:avLst/>
          </a:prstGeom>
        </p:spPr>
      </p:pic>
    </p:spTree>
    <p:extLst>
      <p:ext uri="{BB962C8B-B14F-4D97-AF65-F5344CB8AC3E}">
        <p14:creationId xmlns:p14="http://schemas.microsoft.com/office/powerpoint/2010/main" val="2157764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18B626-EEEC-02F2-23ED-EBCD35400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7741" y="172500"/>
            <a:ext cx="7856517" cy="6148105"/>
          </a:xfrm>
          <a:prstGeom prst="rect">
            <a:avLst/>
          </a:prstGeom>
        </p:spPr>
      </p:pic>
    </p:spTree>
    <p:extLst>
      <p:ext uri="{BB962C8B-B14F-4D97-AF65-F5344CB8AC3E}">
        <p14:creationId xmlns:p14="http://schemas.microsoft.com/office/powerpoint/2010/main" val="3045996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EE6136-8EB3-6AEC-479F-D40E3F9BF0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914" y="985496"/>
            <a:ext cx="9577881" cy="5243813"/>
          </a:xfrm>
          <a:prstGeom prst="rect">
            <a:avLst/>
          </a:prstGeom>
        </p:spPr>
      </p:pic>
    </p:spTree>
    <p:extLst>
      <p:ext uri="{BB962C8B-B14F-4D97-AF65-F5344CB8AC3E}">
        <p14:creationId xmlns:p14="http://schemas.microsoft.com/office/powerpoint/2010/main" val="2013005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SPECIAL EDUCATION TIMELINES </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3200" b="1" dirty="0"/>
              <a:t>See PDE “Special Education Timelines” booklet </a:t>
            </a:r>
          </a:p>
        </p:txBody>
      </p:sp>
    </p:spTree>
    <p:extLst>
      <p:ext uri="{BB962C8B-B14F-4D97-AF65-F5344CB8AC3E}">
        <p14:creationId xmlns:p14="http://schemas.microsoft.com/office/powerpoint/2010/main" val="3563683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45BDC-433B-BFFD-0F58-E40CA4691FCD}"/>
              </a:ext>
            </a:extLst>
          </p:cNvPr>
          <p:cNvSpPr>
            <a:spLocks noGrp="1"/>
          </p:cNvSpPr>
          <p:nvPr>
            <p:ph type="title"/>
          </p:nvPr>
        </p:nvSpPr>
        <p:spPr/>
        <p:txBody>
          <a:bodyPr/>
          <a:lstStyle/>
          <a:p>
            <a:pPr algn="ctr"/>
            <a:r>
              <a:rPr lang="en-US" b="1" u="sng" dirty="0"/>
              <a:t>REEVALUATION TIMELINES</a:t>
            </a:r>
          </a:p>
        </p:txBody>
      </p:sp>
      <p:sp>
        <p:nvSpPr>
          <p:cNvPr id="3" name="Content Placeholder 2">
            <a:extLst>
              <a:ext uri="{FF2B5EF4-FFF2-40B4-BE49-F238E27FC236}">
                <a16:creationId xmlns:a16="http://schemas.microsoft.com/office/drawing/2014/main" id="{4C2183C0-A585-1F85-D415-47A3BE62B254}"/>
              </a:ext>
            </a:extLst>
          </p:cNvPr>
          <p:cNvSpPr>
            <a:spLocks noGrp="1"/>
          </p:cNvSpPr>
          <p:nvPr>
            <p:ph idx="1"/>
          </p:nvPr>
        </p:nvSpPr>
        <p:spPr/>
        <p:txBody>
          <a:bodyPr/>
          <a:lstStyle/>
          <a:p>
            <a:r>
              <a:rPr lang="en-US" dirty="0"/>
              <a:t>Once a student has been identified as a special education student, a Reevaluation must be completed </a:t>
            </a:r>
            <a:r>
              <a:rPr lang="en-US" i="1" u="sng" dirty="0"/>
              <a:t>every 3 years </a:t>
            </a:r>
            <a:r>
              <a:rPr lang="en-US" dirty="0"/>
              <a:t>(with the exception of students with the IDEA disability of Intellectual Disability who need to have a new Reevaluation </a:t>
            </a:r>
            <a:r>
              <a:rPr lang="en-US" i="1" u="sng" dirty="0"/>
              <a:t>every 2 years</a:t>
            </a:r>
            <a:r>
              <a:rPr lang="en-US" u="sng" dirty="0"/>
              <a:t>). </a:t>
            </a:r>
            <a:endParaRPr lang="en-US" i="1" u="sng" dirty="0"/>
          </a:p>
          <a:p>
            <a:endParaRPr lang="en-US" dirty="0"/>
          </a:p>
          <a:p>
            <a:r>
              <a:rPr lang="en-US" dirty="0"/>
              <a:t>Outside agencies asking the school to complete a Reevaluation outside of these regulated timeliness (e.g., primarily to prove eligibility for county case management) can be tricky. </a:t>
            </a:r>
          </a:p>
        </p:txBody>
      </p:sp>
    </p:spTree>
    <p:extLst>
      <p:ext uri="{BB962C8B-B14F-4D97-AF65-F5344CB8AC3E}">
        <p14:creationId xmlns:p14="http://schemas.microsoft.com/office/powerpoint/2010/main" val="1186844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BD0C-6FFE-E0B5-8C8D-4A88DDB8DE33}"/>
              </a:ext>
            </a:extLst>
          </p:cNvPr>
          <p:cNvSpPr>
            <a:spLocks noGrp="1"/>
          </p:cNvSpPr>
          <p:nvPr>
            <p:ph type="ctrTitle"/>
          </p:nvPr>
        </p:nvSpPr>
        <p:spPr>
          <a:xfrm>
            <a:off x="1524000" y="1600200"/>
            <a:ext cx="9144000" cy="2387600"/>
          </a:xfrm>
        </p:spPr>
        <p:txBody>
          <a:bodyPr/>
          <a:lstStyle/>
          <a:p>
            <a:r>
              <a:rPr lang="en-US" b="1" dirty="0"/>
              <a:t>HOW TO INTERPRET </a:t>
            </a:r>
            <a:br>
              <a:rPr lang="en-US" b="1" dirty="0"/>
            </a:br>
            <a:r>
              <a:rPr lang="en-US" b="1" dirty="0"/>
              <a:t>SCHOOL DOCUMENTS </a:t>
            </a:r>
            <a:endParaRPr lang="en-US" dirty="0"/>
          </a:p>
        </p:txBody>
      </p:sp>
    </p:spTree>
    <p:extLst>
      <p:ext uri="{BB962C8B-B14F-4D97-AF65-F5344CB8AC3E}">
        <p14:creationId xmlns:p14="http://schemas.microsoft.com/office/powerpoint/2010/main" val="1112699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ANNOTATED DOCUMENTS FROM PATTAN</a:t>
            </a:r>
          </a:p>
        </p:txBody>
      </p:sp>
      <p:sp>
        <p:nvSpPr>
          <p:cNvPr id="3" name="Content Placeholder 2"/>
          <p:cNvSpPr>
            <a:spLocks noGrp="1"/>
          </p:cNvSpPr>
          <p:nvPr>
            <p:ph idx="1"/>
          </p:nvPr>
        </p:nvSpPr>
        <p:spPr/>
        <p:txBody>
          <a:bodyPr/>
          <a:lstStyle/>
          <a:p>
            <a:r>
              <a:rPr lang="en-US" dirty="0"/>
              <a:t>PaTTAN: Pennsylvania Training and Technical Assistance Network </a:t>
            </a:r>
          </a:p>
          <a:p>
            <a:pPr lvl="1"/>
            <a:r>
              <a:rPr lang="en-US" dirty="0"/>
              <a:t>(see PaTTAN.net)</a:t>
            </a:r>
          </a:p>
          <a:p>
            <a:pPr marL="457200" lvl="1" indent="0">
              <a:buNone/>
            </a:pPr>
            <a:endParaRPr lang="en-US" dirty="0"/>
          </a:p>
          <a:p>
            <a:pPr marL="457200" lvl="1" indent="0">
              <a:buNone/>
            </a:pPr>
            <a:endParaRPr lang="en-US" dirty="0"/>
          </a:p>
          <a:p>
            <a:pPr marL="0" indent="0" algn="ctr">
              <a:buNone/>
            </a:pPr>
            <a:r>
              <a:rPr lang="en-US" sz="3200" b="1" dirty="0"/>
              <a:t>ANNOTATED EVALUATION REPORT FORM</a:t>
            </a:r>
          </a:p>
          <a:p>
            <a:pPr marL="0" indent="0">
              <a:buNone/>
            </a:pPr>
            <a:endParaRPr lang="en-US" dirty="0"/>
          </a:p>
          <a:p>
            <a:pPr marL="0"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853339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ANNOTATED DOCUMENTS FROM PATTAN</a:t>
            </a:r>
          </a:p>
        </p:txBody>
      </p:sp>
      <p:sp>
        <p:nvSpPr>
          <p:cNvPr id="3" name="Content Placeholder 2"/>
          <p:cNvSpPr>
            <a:spLocks noGrp="1"/>
          </p:cNvSpPr>
          <p:nvPr>
            <p:ph idx="1"/>
          </p:nvPr>
        </p:nvSpPr>
        <p:spPr/>
        <p:txBody>
          <a:bodyPr/>
          <a:lstStyle/>
          <a:p>
            <a:r>
              <a:rPr lang="en-US" dirty="0"/>
              <a:t>PaTTAN: Pennsylvania Training and Technical Assistance Network </a:t>
            </a:r>
          </a:p>
          <a:p>
            <a:pPr lvl="1"/>
            <a:r>
              <a:rPr lang="en-US" dirty="0"/>
              <a:t>(see PaTTAN.net)</a:t>
            </a:r>
          </a:p>
          <a:p>
            <a:pPr marL="0" indent="0">
              <a:buNone/>
            </a:pPr>
            <a:endParaRPr lang="en-US" dirty="0"/>
          </a:p>
          <a:p>
            <a:pPr marL="0" indent="0">
              <a:buNone/>
            </a:pPr>
            <a:endParaRPr lang="en-US" dirty="0"/>
          </a:p>
          <a:p>
            <a:pPr marL="0" indent="0" algn="ctr">
              <a:buNone/>
            </a:pPr>
            <a:r>
              <a:rPr lang="en-US" sz="3200" b="1" dirty="0"/>
              <a:t>ANNOTATED REEVALUATION REPORT</a:t>
            </a:r>
          </a:p>
          <a:p>
            <a:pPr marL="0" indent="0">
              <a:buNone/>
            </a:pPr>
            <a:endParaRPr lang="en-US" dirty="0"/>
          </a:p>
          <a:p>
            <a:pPr marL="0"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787482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91AC5-62E3-7D0B-5200-DA81C832AB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1C564F-429C-88D4-3F7E-600291C0E434}"/>
              </a:ext>
            </a:extLst>
          </p:cNvPr>
          <p:cNvSpPr>
            <a:spLocks noGrp="1"/>
          </p:cNvSpPr>
          <p:nvPr>
            <p:ph type="title"/>
          </p:nvPr>
        </p:nvSpPr>
        <p:spPr/>
        <p:txBody>
          <a:bodyPr/>
          <a:lstStyle/>
          <a:p>
            <a:pPr algn="ctr"/>
            <a:r>
              <a:rPr lang="en-US" b="1" u="sng" dirty="0"/>
              <a:t>ANNOTATED DOCUMENTS FROM PATTAN</a:t>
            </a:r>
          </a:p>
        </p:txBody>
      </p:sp>
      <p:sp>
        <p:nvSpPr>
          <p:cNvPr id="3" name="Content Placeholder 2">
            <a:extLst>
              <a:ext uri="{FF2B5EF4-FFF2-40B4-BE49-F238E27FC236}">
                <a16:creationId xmlns:a16="http://schemas.microsoft.com/office/drawing/2014/main" id="{0A2F7194-90E8-0691-91CF-B3B712903C51}"/>
              </a:ext>
            </a:extLst>
          </p:cNvPr>
          <p:cNvSpPr>
            <a:spLocks noGrp="1"/>
          </p:cNvSpPr>
          <p:nvPr>
            <p:ph idx="1"/>
          </p:nvPr>
        </p:nvSpPr>
        <p:spPr/>
        <p:txBody>
          <a:bodyPr/>
          <a:lstStyle/>
          <a:p>
            <a:r>
              <a:rPr lang="en-US" dirty="0"/>
              <a:t>PaTTAN: Pennsylvania Training and Technical Assistance Network </a:t>
            </a:r>
          </a:p>
          <a:p>
            <a:pPr lvl="1"/>
            <a:r>
              <a:rPr lang="en-US" dirty="0"/>
              <a:t>(see PaTTAN.net)</a:t>
            </a:r>
          </a:p>
          <a:p>
            <a:pPr marL="0" indent="0">
              <a:buNone/>
            </a:pPr>
            <a:endParaRPr lang="en-US" dirty="0"/>
          </a:p>
          <a:p>
            <a:pPr marL="0" indent="0">
              <a:buNone/>
            </a:pPr>
            <a:endParaRPr lang="en-US" dirty="0"/>
          </a:p>
          <a:p>
            <a:pPr marL="0" indent="0" algn="ctr">
              <a:buNone/>
            </a:pPr>
            <a:r>
              <a:rPr lang="en-US" sz="3200" b="1" dirty="0"/>
              <a:t>ANNOTATED INDIVIDUALIZED EDUCATION PROGRAM (IEP)</a:t>
            </a:r>
          </a:p>
          <a:p>
            <a:pPr marL="0" indent="0">
              <a:buNone/>
            </a:pPr>
            <a:endParaRPr lang="en-US" dirty="0"/>
          </a:p>
          <a:p>
            <a:pPr marL="0"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843535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E8A4-8DCC-1A4E-1DFA-8FE7F1F35942}"/>
              </a:ext>
            </a:extLst>
          </p:cNvPr>
          <p:cNvSpPr>
            <a:spLocks noGrp="1"/>
          </p:cNvSpPr>
          <p:nvPr>
            <p:ph type="title"/>
          </p:nvPr>
        </p:nvSpPr>
        <p:spPr>
          <a:xfrm>
            <a:off x="838200" y="127130"/>
            <a:ext cx="10515600" cy="1325563"/>
          </a:xfrm>
        </p:spPr>
        <p:txBody>
          <a:bodyPr/>
          <a:lstStyle/>
          <a:p>
            <a:r>
              <a:rPr lang="en-US" b="1" u="sng" dirty="0"/>
              <a:t>THE “BEHAVIOR” BOX MUST BE CHECKED IN ORDER FOR THE STUDENT TO  RECEIVE A PBSP</a:t>
            </a:r>
          </a:p>
        </p:txBody>
      </p:sp>
      <p:sp>
        <p:nvSpPr>
          <p:cNvPr id="7" name="TextBox 6">
            <a:extLst>
              <a:ext uri="{FF2B5EF4-FFF2-40B4-BE49-F238E27FC236}">
                <a16:creationId xmlns:a16="http://schemas.microsoft.com/office/drawing/2014/main" id="{F70D70E2-E684-4FF5-B309-6BD71D4D582C}"/>
              </a:ext>
            </a:extLst>
          </p:cNvPr>
          <p:cNvSpPr txBox="1"/>
          <p:nvPr/>
        </p:nvSpPr>
        <p:spPr>
          <a:xfrm>
            <a:off x="693108" y="1703213"/>
            <a:ext cx="10660692" cy="4832092"/>
          </a:xfrm>
          <a:prstGeom prst="rect">
            <a:avLst/>
          </a:prstGeom>
          <a:noFill/>
        </p:spPr>
        <p:txBody>
          <a:bodyPr wrap="square">
            <a:spAutoFit/>
          </a:bodyPr>
          <a:lstStyle/>
          <a:p>
            <a:r>
              <a:rPr lang="en-US" sz="2800" b="0" i="0" u="none" strike="noStrike" baseline="0" dirty="0">
                <a:solidFill>
                  <a:srgbClr val="000000"/>
                </a:solidFill>
              </a:rPr>
              <a:t>Does the student exhibit behaviors that impede his/her learning or that of others? </a:t>
            </a:r>
          </a:p>
          <a:p>
            <a:r>
              <a:rPr lang="en-US" sz="2800" b="0" i="0" u="none" strike="noStrike" baseline="0" dirty="0">
                <a:solidFill>
                  <a:srgbClr val="000000"/>
                </a:solidFill>
              </a:rPr>
              <a:t>☐Yes – The IEP team must develop a Positive Behavior Support Plan that is based on a </a:t>
            </a:r>
            <a:r>
              <a:rPr lang="en-US" sz="2800" b="1" i="0" u="none" strike="noStrike" baseline="0" dirty="0">
                <a:solidFill>
                  <a:srgbClr val="000000"/>
                </a:solidFill>
                <a:highlight>
                  <a:srgbClr val="FFFF00"/>
                </a:highlight>
              </a:rPr>
              <a:t>functional assessment of behavior </a:t>
            </a:r>
            <a:r>
              <a:rPr lang="en-US" sz="2800" b="0" i="0" u="none" strike="noStrike" baseline="0" dirty="0">
                <a:solidFill>
                  <a:srgbClr val="000000"/>
                </a:solidFill>
              </a:rPr>
              <a:t>and that </a:t>
            </a:r>
            <a:r>
              <a:rPr lang="en-US" sz="2800" b="0" i="0" u="none" strike="noStrike" baseline="0" dirty="0">
                <a:solidFill>
                  <a:srgbClr val="000000"/>
                </a:solidFill>
                <a:highlight>
                  <a:srgbClr val="FFFF00"/>
                </a:highlight>
              </a:rPr>
              <a:t>utilizes positive behavior techniques. </a:t>
            </a:r>
            <a:r>
              <a:rPr lang="en-US" sz="2800" b="0" i="0" u="none" strike="noStrike" baseline="0" dirty="0">
                <a:solidFill>
                  <a:srgbClr val="000000"/>
                </a:solidFill>
              </a:rPr>
              <a:t>Results of the functional assessment of behavior may be listed in the Present Levels section of the IEP with a clear measurable plan to address the behavior in the Goals and Specially Designed Instruction sections of the IEP or in the Positive Behavior Support Plan if this is a separate document that is attached to the IEP. A Positive Behavior Support Plan and a Functional Behavioral Assessment form are available at</a:t>
            </a:r>
            <a:r>
              <a:rPr lang="en-US" sz="2800" b="0" i="0" u="none" strike="noStrike" baseline="0" dirty="0">
                <a:solidFill>
                  <a:srgbClr val="0000FF"/>
                </a:solidFill>
              </a:rPr>
              <a:t>www.pattan.net </a:t>
            </a:r>
            <a:endParaRPr lang="en-US" sz="2800" dirty="0"/>
          </a:p>
        </p:txBody>
      </p:sp>
    </p:spTree>
    <p:extLst>
      <p:ext uri="{BB962C8B-B14F-4D97-AF65-F5344CB8AC3E}">
        <p14:creationId xmlns:p14="http://schemas.microsoft.com/office/powerpoint/2010/main" val="1915260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B5025-CDED-42D8-B8A0-DE04A32B4134}"/>
              </a:ext>
            </a:extLst>
          </p:cNvPr>
          <p:cNvSpPr>
            <a:spLocks noGrp="1"/>
          </p:cNvSpPr>
          <p:nvPr>
            <p:ph type="title"/>
          </p:nvPr>
        </p:nvSpPr>
        <p:spPr>
          <a:xfrm>
            <a:off x="323850" y="385763"/>
            <a:ext cx="11496675" cy="2852737"/>
          </a:xfrm>
        </p:spPr>
        <p:txBody>
          <a:bodyPr/>
          <a:lstStyle/>
          <a:p>
            <a:pPr algn="ctr"/>
            <a:r>
              <a:rPr lang="en-US" b="1" dirty="0"/>
              <a:t>FIRST, </a:t>
            </a:r>
            <a:br>
              <a:rPr lang="en-US" b="1" dirty="0"/>
            </a:br>
            <a:r>
              <a:rPr lang="en-US" b="1" dirty="0"/>
              <a:t>A PERSONAL PERSPECTIVE…</a:t>
            </a:r>
            <a:endParaRPr lang="en-US" dirty="0"/>
          </a:p>
        </p:txBody>
      </p:sp>
    </p:spTree>
    <p:extLst>
      <p:ext uri="{BB962C8B-B14F-4D97-AF65-F5344CB8AC3E}">
        <p14:creationId xmlns:p14="http://schemas.microsoft.com/office/powerpoint/2010/main" val="1870978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ANNOTATED DOCUMENTS FROM PATTAN</a:t>
            </a:r>
          </a:p>
        </p:txBody>
      </p:sp>
      <p:sp>
        <p:nvSpPr>
          <p:cNvPr id="3" name="Content Placeholder 2"/>
          <p:cNvSpPr>
            <a:spLocks noGrp="1"/>
          </p:cNvSpPr>
          <p:nvPr>
            <p:ph idx="1"/>
          </p:nvPr>
        </p:nvSpPr>
        <p:spPr/>
        <p:txBody>
          <a:bodyPr/>
          <a:lstStyle/>
          <a:p>
            <a:r>
              <a:rPr lang="en-US" dirty="0"/>
              <a:t>PaTTAN: Pennsylvania Training and Technical Assistance Network </a:t>
            </a:r>
          </a:p>
          <a:p>
            <a:pPr lvl="1"/>
            <a:r>
              <a:rPr lang="en-US" dirty="0"/>
              <a:t>(see PaTTAN.net)</a:t>
            </a:r>
          </a:p>
          <a:p>
            <a:pPr marL="457200" lvl="1" indent="0">
              <a:buNone/>
            </a:pPr>
            <a:endParaRPr lang="en-US" dirty="0"/>
          </a:p>
          <a:p>
            <a:pPr marL="0" indent="0">
              <a:buNone/>
            </a:pPr>
            <a:endParaRPr lang="en-US" dirty="0"/>
          </a:p>
          <a:p>
            <a:pPr marL="0" indent="0" algn="ctr">
              <a:buNone/>
            </a:pPr>
            <a:r>
              <a:rPr lang="en-US" sz="3200" b="1" dirty="0"/>
              <a:t>ANNOTATED POSTIVE BEHAVIOR SUPPORT PLAN</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234549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A3955-C1BA-AA2C-D562-8F169BDB2B8F}"/>
              </a:ext>
            </a:extLst>
          </p:cNvPr>
          <p:cNvSpPr>
            <a:spLocks noGrp="1"/>
          </p:cNvSpPr>
          <p:nvPr>
            <p:ph type="title"/>
          </p:nvPr>
        </p:nvSpPr>
        <p:spPr/>
        <p:txBody>
          <a:bodyPr>
            <a:normAutofit/>
          </a:bodyPr>
          <a:lstStyle/>
          <a:p>
            <a:pPr algn="ctr"/>
            <a:r>
              <a:rPr lang="en-US" sz="4000" b="1" u="sng" dirty="0"/>
              <a:t>WHERE TO FIND THE FBA AND PBSP IN THE IEP?</a:t>
            </a:r>
          </a:p>
        </p:txBody>
      </p:sp>
      <p:sp>
        <p:nvSpPr>
          <p:cNvPr id="3" name="Content Placeholder 2">
            <a:extLst>
              <a:ext uri="{FF2B5EF4-FFF2-40B4-BE49-F238E27FC236}">
                <a16:creationId xmlns:a16="http://schemas.microsoft.com/office/drawing/2014/main" id="{8900C4EC-6A96-FE51-8437-81296B7AFE8F}"/>
              </a:ext>
            </a:extLst>
          </p:cNvPr>
          <p:cNvSpPr>
            <a:spLocks noGrp="1"/>
          </p:cNvSpPr>
          <p:nvPr>
            <p:ph idx="1"/>
          </p:nvPr>
        </p:nvSpPr>
        <p:spPr/>
        <p:txBody>
          <a:bodyPr>
            <a:normAutofit/>
          </a:bodyPr>
          <a:lstStyle/>
          <a:p>
            <a:r>
              <a:rPr lang="en-US" sz="3200" dirty="0"/>
              <a:t>Varies across school districts</a:t>
            </a:r>
          </a:p>
          <a:p>
            <a:r>
              <a:rPr lang="en-US" sz="3200" dirty="0"/>
              <a:t>Some districts and IU13 cut/paste the PATTAN PBSP template into their IEPs</a:t>
            </a:r>
          </a:p>
          <a:p>
            <a:r>
              <a:rPr lang="en-US" sz="3200" dirty="0"/>
              <a:t>Other districts incorporate various aspects of the PBSP into different sections of the IEP (e.g., FBA in the “Present Levels of Performance”, behavioral strategies in the Specially Designed Instruction” section, etc.)</a:t>
            </a:r>
          </a:p>
          <a:p>
            <a:r>
              <a:rPr lang="en-US" sz="3200" dirty="0"/>
              <a:t>It is risky to have a separate PBSP merely attached to the IEP. </a:t>
            </a:r>
          </a:p>
        </p:txBody>
      </p:sp>
    </p:spTree>
    <p:extLst>
      <p:ext uri="{BB962C8B-B14F-4D97-AF65-F5344CB8AC3E}">
        <p14:creationId xmlns:p14="http://schemas.microsoft.com/office/powerpoint/2010/main" val="2454380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GROUP DISCUSSION</a:t>
            </a:r>
          </a:p>
        </p:txBody>
      </p:sp>
      <p:sp>
        <p:nvSpPr>
          <p:cNvPr id="3" name="Content Placeholder 2"/>
          <p:cNvSpPr>
            <a:spLocks noGrp="1"/>
          </p:cNvSpPr>
          <p:nvPr>
            <p:ph idx="1"/>
          </p:nvPr>
        </p:nvSpPr>
        <p:spPr/>
        <p:txBody>
          <a:bodyPr>
            <a:normAutofit/>
          </a:bodyPr>
          <a:lstStyle/>
          <a:p>
            <a:pPr marL="0" indent="0">
              <a:buNone/>
            </a:pPr>
            <a:endParaRPr lang="en-US" dirty="0"/>
          </a:p>
          <a:p>
            <a:pPr lvl="1"/>
            <a:r>
              <a:rPr lang="en-US" sz="2800" dirty="0"/>
              <a:t>How knowledgeable are you about each of your member’s Evaluation/Reevaluation Report and IEP? </a:t>
            </a:r>
          </a:p>
          <a:p>
            <a:pPr lvl="1"/>
            <a:endParaRPr lang="en-US" sz="2800" dirty="0"/>
          </a:p>
          <a:p>
            <a:pPr lvl="1"/>
            <a:r>
              <a:rPr lang="en-US" sz="2800" dirty="0"/>
              <a:t>Which sections of these documents are most important for you to read thoroughly?</a:t>
            </a:r>
          </a:p>
          <a:p>
            <a:pPr lvl="1"/>
            <a:endParaRPr lang="en-US" sz="2800" dirty="0"/>
          </a:p>
          <a:p>
            <a:pPr lvl="1"/>
            <a:r>
              <a:rPr lang="en-US" sz="2800" dirty="0"/>
              <a:t>How does an increased understanding of these types of educational documents enhance your understanding of your members?</a:t>
            </a:r>
          </a:p>
          <a:p>
            <a:pPr marL="457200" lvl="1" indent="0">
              <a:buNone/>
            </a:pPr>
            <a:endParaRPr lang="en-US" dirty="0"/>
          </a:p>
        </p:txBody>
      </p:sp>
      <p:pic>
        <p:nvPicPr>
          <p:cNvPr id="1026" name="Picture 2" descr="Focus Group Discussions ...">
            <a:extLst>
              <a:ext uri="{FF2B5EF4-FFF2-40B4-BE49-F238E27FC236}">
                <a16:creationId xmlns:a16="http://schemas.microsoft.com/office/drawing/2014/main" id="{2000262D-ED25-FADF-9B6B-EE793D59D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43" y="128588"/>
            <a:ext cx="2924175"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958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17343"/>
            <a:ext cx="10515600" cy="1325563"/>
          </a:xfrm>
        </p:spPr>
        <p:txBody>
          <a:bodyPr/>
          <a:lstStyle/>
          <a:p>
            <a:pPr algn="ctr"/>
            <a:r>
              <a:rPr lang="en-US" b="1" dirty="0"/>
              <a:t>THANKS!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1714" y="1989151"/>
            <a:ext cx="6428571" cy="4024286"/>
          </a:xfrm>
        </p:spPr>
      </p:pic>
    </p:spTree>
    <p:extLst>
      <p:ext uri="{BB962C8B-B14F-4D97-AF65-F5344CB8AC3E}">
        <p14:creationId xmlns:p14="http://schemas.microsoft.com/office/powerpoint/2010/main" val="1352197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4633" y="-2468563"/>
            <a:ext cx="10515600" cy="1325563"/>
          </a:xfrm>
        </p:spPr>
        <p:txBody>
          <a:bodyPr/>
          <a:lstStyle/>
          <a:p>
            <a:pPr algn="ctr"/>
            <a:r>
              <a:rPr lang="en-US" b="1" u="sng" dirty="0"/>
              <a:t>Special Educational Federal Regulations </a:t>
            </a:r>
          </a:p>
        </p:txBody>
      </p:sp>
      <p:sp>
        <p:nvSpPr>
          <p:cNvPr id="3" name="Content Placeholder 2"/>
          <p:cNvSpPr>
            <a:spLocks noGrp="1"/>
          </p:cNvSpPr>
          <p:nvPr>
            <p:ph idx="1"/>
          </p:nvPr>
        </p:nvSpPr>
        <p:spPr>
          <a:xfrm>
            <a:off x="838200" y="1190625"/>
            <a:ext cx="10515600" cy="4843030"/>
          </a:xfrm>
        </p:spPr>
        <p:txBody>
          <a:bodyPr>
            <a:normAutofit lnSpcReduction="10000"/>
          </a:bodyPr>
          <a:lstStyle/>
          <a:p>
            <a:pPr marL="0" indent="0" algn="ctr">
              <a:buNone/>
            </a:pPr>
            <a:r>
              <a:rPr lang="en-US" sz="3600" u="sng" dirty="0"/>
              <a:t>INDIVIDUALS WITH DISABILTIES EDUCATION ACT (IDEA)</a:t>
            </a:r>
          </a:p>
          <a:p>
            <a:pPr marL="0" indent="0" algn="ctr">
              <a:buNone/>
            </a:pPr>
            <a:endParaRPr lang="en-US" dirty="0"/>
          </a:p>
          <a:p>
            <a:pPr lvl="1"/>
            <a:r>
              <a:rPr lang="en-US" sz="3200" dirty="0"/>
              <a:t>Guarantees FAPE (</a:t>
            </a:r>
            <a:r>
              <a:rPr lang="en-US" sz="3200" i="1" dirty="0"/>
              <a:t>Free Appropriate Public Education</a:t>
            </a:r>
            <a:r>
              <a:rPr lang="en-US" sz="3200" dirty="0"/>
              <a:t> to eligible children with disabilities throughout the USA)</a:t>
            </a:r>
          </a:p>
          <a:p>
            <a:pPr marL="457200" lvl="1" indent="0">
              <a:buNone/>
            </a:pPr>
            <a:endParaRPr lang="en-US" sz="3200" dirty="0"/>
          </a:p>
          <a:p>
            <a:pPr lvl="1"/>
            <a:r>
              <a:rPr lang="en-US" sz="3200" dirty="0"/>
              <a:t>IDEA also governs how states and public agencies provide early intervention,  special education, and related services to infants, toddlers, and school-age children</a:t>
            </a:r>
          </a:p>
          <a:p>
            <a:pPr marL="457200" lvl="1" indent="0">
              <a:buNone/>
            </a:pPr>
            <a:endParaRPr lang="en-US" sz="3200" dirty="0"/>
          </a:p>
          <a:p>
            <a:pPr lvl="1"/>
            <a:r>
              <a:rPr lang="en-US" sz="3200" dirty="0"/>
              <a:t>Prior to federal education regulation, most children with disabilities did not receive any formal education</a:t>
            </a:r>
          </a:p>
        </p:txBody>
      </p:sp>
      <p:pic>
        <p:nvPicPr>
          <p:cNvPr id="2050" name="Picture 2" descr="IDEA &amp; ESEA – Learning Disabilities ...">
            <a:extLst>
              <a:ext uri="{FF2B5EF4-FFF2-40B4-BE49-F238E27FC236}">
                <a16:creationId xmlns:a16="http://schemas.microsoft.com/office/drawing/2014/main" id="{953A610E-1B54-06F6-55BA-7E66F5253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67" y="0"/>
            <a:ext cx="190500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108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14 DISABILITIES INCLUDED IN IDEA</a:t>
            </a:r>
          </a:p>
        </p:txBody>
      </p:sp>
      <p:sp>
        <p:nvSpPr>
          <p:cNvPr id="3" name="Content Placeholder 2"/>
          <p:cNvSpPr>
            <a:spLocks noGrp="1"/>
          </p:cNvSpPr>
          <p:nvPr>
            <p:ph idx="1"/>
          </p:nvPr>
        </p:nvSpPr>
        <p:spPr>
          <a:xfrm>
            <a:off x="1699490" y="1825625"/>
            <a:ext cx="9654309" cy="4351338"/>
          </a:xfrm>
        </p:spPr>
        <p:txBody>
          <a:bodyPr>
            <a:noAutofit/>
          </a:bodyPr>
          <a:lstStyle/>
          <a:p>
            <a:r>
              <a:rPr lang="en-US" sz="3200" dirty="0"/>
              <a:t>Specific Learning Disability (most common IDEA identification)</a:t>
            </a:r>
          </a:p>
          <a:p>
            <a:r>
              <a:rPr lang="en-US" sz="3200" dirty="0"/>
              <a:t>Other Health Impairment</a:t>
            </a:r>
          </a:p>
          <a:p>
            <a:r>
              <a:rPr lang="en-US" sz="3200" dirty="0"/>
              <a:t>Autism Spectrum Disorder</a:t>
            </a:r>
          </a:p>
          <a:p>
            <a:r>
              <a:rPr lang="en-US" sz="3200" dirty="0"/>
              <a:t>Speech or Language Impairment</a:t>
            </a:r>
          </a:p>
          <a:p>
            <a:r>
              <a:rPr lang="en-US" sz="3200" dirty="0"/>
              <a:t>Visual Impairment (Includes Blindness)</a:t>
            </a:r>
          </a:p>
          <a:p>
            <a:r>
              <a:rPr lang="en-US" sz="3200" dirty="0"/>
              <a:t>Deafness</a:t>
            </a:r>
          </a:p>
          <a:p>
            <a:r>
              <a:rPr lang="en-US" sz="3200" dirty="0"/>
              <a:t>Hearing Impairment</a:t>
            </a:r>
          </a:p>
        </p:txBody>
      </p:sp>
    </p:spTree>
    <p:extLst>
      <p:ext uri="{BB962C8B-B14F-4D97-AF65-F5344CB8AC3E}">
        <p14:creationId xmlns:p14="http://schemas.microsoft.com/office/powerpoint/2010/main" val="1893638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14 DISABILITIES INCLUDED IN IDEA </a:t>
            </a:r>
            <a:r>
              <a:rPr lang="en-US" b="1" i="1" dirty="0"/>
              <a:t>(Cont.)</a:t>
            </a:r>
            <a:endParaRPr lang="en-US" dirty="0"/>
          </a:p>
        </p:txBody>
      </p:sp>
      <p:sp>
        <p:nvSpPr>
          <p:cNvPr id="3" name="Content Placeholder 2"/>
          <p:cNvSpPr>
            <a:spLocks noGrp="1"/>
          </p:cNvSpPr>
          <p:nvPr>
            <p:ph idx="1"/>
          </p:nvPr>
        </p:nvSpPr>
        <p:spPr>
          <a:xfrm>
            <a:off x="838200" y="1825624"/>
            <a:ext cx="10515600" cy="5032375"/>
          </a:xfrm>
        </p:spPr>
        <p:txBody>
          <a:bodyPr>
            <a:normAutofit fontScale="92500" lnSpcReduction="10000"/>
          </a:bodyPr>
          <a:lstStyle/>
          <a:p>
            <a:r>
              <a:rPr lang="en-US" sz="3200" dirty="0"/>
              <a:t>Deaf-Blindness</a:t>
            </a:r>
          </a:p>
          <a:p>
            <a:r>
              <a:rPr lang="en-US" sz="3200" dirty="0"/>
              <a:t>Emotional Disturbance</a:t>
            </a:r>
          </a:p>
          <a:p>
            <a:r>
              <a:rPr lang="en-US" sz="3200" dirty="0"/>
              <a:t>Orthopedic Impairment</a:t>
            </a:r>
          </a:p>
          <a:p>
            <a:r>
              <a:rPr lang="en-US" sz="3200" dirty="0"/>
              <a:t>Intellectual Disability</a:t>
            </a:r>
          </a:p>
          <a:p>
            <a:r>
              <a:rPr lang="en-US" sz="3200" dirty="0"/>
              <a:t>Traumatic Brain Injury</a:t>
            </a:r>
          </a:p>
          <a:p>
            <a:r>
              <a:rPr lang="en-US" sz="3200" dirty="0"/>
              <a:t>Multiple Disabilities</a:t>
            </a:r>
          </a:p>
          <a:p>
            <a:r>
              <a:rPr lang="en-US" sz="3200" dirty="0"/>
              <a:t>Developmental Delay (only for Early Intervention or Kindergarten)</a:t>
            </a:r>
          </a:p>
          <a:p>
            <a:pPr marL="0" indent="0" algn="r">
              <a:buNone/>
            </a:pPr>
            <a:endParaRPr lang="en-US" i="1" dirty="0"/>
          </a:p>
          <a:p>
            <a:pPr marL="0" indent="0" algn="r">
              <a:buNone/>
            </a:pPr>
            <a:r>
              <a:rPr lang="en-US" i="1" dirty="0"/>
              <a:t>Let’s look at the definitions of each IDEA disability</a:t>
            </a:r>
          </a:p>
        </p:txBody>
      </p:sp>
    </p:spTree>
    <p:extLst>
      <p:ext uri="{BB962C8B-B14F-4D97-AF65-F5344CB8AC3E}">
        <p14:creationId xmlns:p14="http://schemas.microsoft.com/office/powerpoint/2010/main" val="1208701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78B2B6-47DD-126D-6992-EF6727717446}"/>
              </a:ext>
            </a:extLst>
          </p:cNvPr>
          <p:cNvSpPr txBox="1"/>
          <p:nvPr/>
        </p:nvSpPr>
        <p:spPr>
          <a:xfrm>
            <a:off x="951979" y="1260973"/>
            <a:ext cx="10847538" cy="3785652"/>
          </a:xfrm>
          <a:prstGeom prst="rect">
            <a:avLst/>
          </a:prstGeom>
          <a:noFill/>
        </p:spPr>
        <p:txBody>
          <a:bodyPr wrap="square">
            <a:spAutoFit/>
          </a:bodyPr>
          <a:lstStyle/>
          <a:p>
            <a:pPr marL="0" marR="0">
              <a:buNone/>
            </a:pPr>
            <a:r>
              <a:rPr lang="en-US" sz="2400" b="1" dirty="0">
                <a:effectLst/>
                <a:latin typeface="Calibri" panose="020F0502020204030204" pitchFamily="34" charset="0"/>
                <a:ea typeface="Calibri" panose="020F0502020204030204" pitchFamily="34" charset="0"/>
                <a:cs typeface="Calibri" panose="020F0502020204030204" pitchFamily="34" charset="0"/>
                <a:hlinkClick r:id="rId2"/>
              </a:rPr>
              <a:t>Autism</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means a developmental disability significantly affecting verbal and nonverbal communication and social interaction, generally evident before age three, that </a:t>
            </a:r>
            <a:r>
              <a:rPr lang="en-US" sz="2400" b="1" u="none" strike="noStrike" dirty="0">
                <a:solidFill>
                  <a:srgbClr val="005680"/>
                </a:solidFill>
                <a:effectLst/>
                <a:latin typeface="Calibri" panose="020F0502020204030204" pitchFamily="34" charset="0"/>
                <a:ea typeface="Calibri" panose="020F0502020204030204" pitchFamily="34" charset="0"/>
                <a:cs typeface="Calibri" panose="020F0502020204030204" pitchFamily="34" charset="0"/>
                <a:hlinkClick r:id="rId3"/>
              </a:rPr>
              <a:t>adversely affects</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child’s educational performance. Other characteristics often associated with autism are engaging in repetitive activities and stereotyped movements, resistance to environmental change or change in daily routines, and unusual responses to sensory experiences. The term autism does not apply if the child’s educational performance is adversely affected primarily because the child has an emotional disturbance, as defined in #5 below. A child who shows the characteristics of autism after age 3 could be diagnosed as having autism if the criteria above are satisfied.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1302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58125F-C378-E65A-4F0B-9D31BBF43E16}"/>
              </a:ext>
            </a:extLst>
          </p:cNvPr>
          <p:cNvSpPr txBox="1"/>
          <p:nvPr/>
        </p:nvSpPr>
        <p:spPr>
          <a:xfrm>
            <a:off x="609600" y="570012"/>
            <a:ext cx="10972800" cy="6215741"/>
          </a:xfrm>
          <a:prstGeom prst="rect">
            <a:avLst/>
          </a:prstGeom>
          <a:noFill/>
        </p:spPr>
        <p:txBody>
          <a:bodyPr wrap="square">
            <a:spAutoFit/>
          </a:bodyPr>
          <a:lstStyle/>
          <a:p>
            <a:pPr marL="0" marR="0">
              <a:lnSpc>
                <a:spcPct val="107000"/>
              </a:lnSpc>
              <a:spcAft>
                <a:spcPts val="800"/>
              </a:spcAft>
              <a:buNone/>
            </a:pPr>
            <a:r>
              <a:rPr lang="en-US" sz="2400" b="1" dirty="0">
                <a:effectLst/>
                <a:latin typeface="Calibri" panose="020F0502020204030204" pitchFamily="34" charset="0"/>
                <a:ea typeface="Calibri" panose="020F0502020204030204" pitchFamily="34" charset="0"/>
                <a:cs typeface="Calibri" panose="020F0502020204030204" pitchFamily="34" charset="0"/>
                <a:hlinkClick r:id="rId2"/>
              </a:rPr>
              <a:t>Intellectual Disability</a:t>
            </a:r>
            <a:r>
              <a:rPr lang="en-US" sz="2400" b="1" u="sng" dirty="0">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means significantly subaverage general intellectual functioning, existing concurrently [at the same time] with deficits in adaptive behavior and manifested during the developmental period, that </a:t>
            </a:r>
            <a:r>
              <a:rPr lang="en-US" sz="2400" b="1" u="none" strike="noStrike" dirty="0">
                <a:solidFill>
                  <a:srgbClr val="005680"/>
                </a:solidFill>
                <a:effectLst/>
                <a:latin typeface="Calibri" panose="020F0502020204030204" pitchFamily="34" charset="0"/>
                <a:ea typeface="Calibri" panose="020F0502020204030204" pitchFamily="34" charset="0"/>
                <a:cs typeface="Calibri" panose="020F0502020204030204" pitchFamily="34" charset="0"/>
                <a:hlinkClick r:id="rId3"/>
              </a:rPr>
              <a:t>adversely affects</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child’s educational performance.</a:t>
            </a:r>
          </a:p>
          <a:p>
            <a:pPr marL="0" marR="0">
              <a:lnSpc>
                <a:spcPct val="107000"/>
              </a:lnSpc>
              <a:spcAft>
                <a:spcPts val="800"/>
              </a:spcAft>
              <a:buNone/>
            </a:pPr>
            <a:endPar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2400" b="1" dirty="0">
                <a:hlinkClick r:id="rId4"/>
              </a:rPr>
              <a:t>Traumatic Brain Injury</a:t>
            </a:r>
            <a:r>
              <a:rPr lang="en-US" sz="2400" b="1" dirty="0"/>
              <a:t> </a:t>
            </a:r>
            <a:r>
              <a:rPr lang="en-US" sz="2400" dirty="0"/>
              <a:t>means an acquired injury to the brain caused by an external physical force, resulting in total or partial functional disability or psychosocial impairment, or both, that </a:t>
            </a:r>
            <a:r>
              <a:rPr lang="en-US" sz="2400" b="1" dirty="0">
                <a:hlinkClick r:id="rId3"/>
              </a:rPr>
              <a:t>adversely affects</a:t>
            </a:r>
            <a:r>
              <a:rPr lang="en-US" sz="2400" dirty="0"/>
              <a:t> a child’s educational performance. The term applies to open or closed head injuries resulting in impairments in one or more areas, such as cognition; language; memory; attention; reasoning; abstract thinking; judgment; problem-solving; sensory, perceptual, and motor abilities; psychosocial behavior; physical functions; information processing; and speech. The term does not apply to brain injuries that are congenital or degenerative, or to brain injuries induced by birth trauma.  </a:t>
            </a:r>
          </a:p>
          <a:p>
            <a:pPr marL="0" marR="0">
              <a:lnSpc>
                <a:spcPct val="107000"/>
              </a:lnSpc>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0494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BF5640-DE58-C227-1F55-A24789CB9922}"/>
              </a:ext>
            </a:extLst>
          </p:cNvPr>
          <p:cNvSpPr txBox="1"/>
          <p:nvPr/>
        </p:nvSpPr>
        <p:spPr>
          <a:xfrm>
            <a:off x="442587" y="754216"/>
            <a:ext cx="11749413" cy="4801314"/>
          </a:xfrm>
          <a:prstGeom prst="rect">
            <a:avLst/>
          </a:prstGeom>
          <a:noFill/>
        </p:spPr>
        <p:txBody>
          <a:bodyPr wrap="square">
            <a:spAutoFit/>
          </a:bodyPr>
          <a:lstStyle/>
          <a:p>
            <a:pPr marL="0" marR="0">
              <a:buNone/>
            </a:pPr>
            <a:r>
              <a:rPr lang="en-US" sz="2400" b="1" dirty="0">
                <a:effectLst/>
                <a:latin typeface="Calibri" panose="020F0502020204030204" pitchFamily="34" charset="0"/>
                <a:ea typeface="Calibri" panose="020F0502020204030204" pitchFamily="34" charset="0"/>
                <a:cs typeface="Calibri" panose="020F0502020204030204" pitchFamily="34" charset="0"/>
                <a:hlinkClick r:id="rId2"/>
              </a:rPr>
              <a:t>Emotional Disturbance</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means a condition exhibiting one or more of the following characteristics over a long period of time and to a marked degree that </a:t>
            </a:r>
            <a:r>
              <a:rPr lang="en-US" sz="2400" b="1" u="none" strike="noStrike" dirty="0">
                <a:solidFill>
                  <a:srgbClr val="005680"/>
                </a:solidFill>
                <a:effectLst/>
                <a:latin typeface="Calibri" panose="020F0502020204030204" pitchFamily="34" charset="0"/>
                <a:ea typeface="Calibri" panose="020F0502020204030204" pitchFamily="34" charset="0"/>
                <a:cs typeface="Calibri" panose="020F0502020204030204" pitchFamily="34" charset="0"/>
                <a:hlinkClick r:id="rId3"/>
              </a:rPr>
              <a:t>adversely affects</a:t>
            </a:r>
            <a:r>
              <a:rPr lang="en-US" sz="2400" dirty="0">
                <a:effectLst/>
                <a:latin typeface="Calibri" panose="020F0502020204030204" pitchFamily="34" charset="0"/>
                <a:ea typeface="Calibri" panose="020F0502020204030204" pitchFamily="34" charset="0"/>
                <a:cs typeface="Calibri" panose="020F0502020204030204" pitchFamily="34" charset="0"/>
              </a:rPr>
              <a:t> a child’s educational performance: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2400" dirty="0">
                <a:effectLst/>
                <a:latin typeface="Calibri" panose="020F0502020204030204" pitchFamily="34" charset="0"/>
                <a:ea typeface="Calibri" panose="020F0502020204030204" pitchFamily="34" charset="0"/>
                <a:cs typeface="Calibri" panose="020F0502020204030204" pitchFamily="34" charset="0"/>
              </a:rPr>
              <a:t>(a) An inability to learn that cannot be explained by intellectual, sensory, or health factors.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2400" dirty="0">
                <a:effectLst/>
                <a:latin typeface="Calibri" panose="020F0502020204030204" pitchFamily="34" charset="0"/>
                <a:ea typeface="Calibri" panose="020F0502020204030204" pitchFamily="34" charset="0"/>
                <a:cs typeface="Calibri" panose="020F0502020204030204" pitchFamily="34" charset="0"/>
              </a:rPr>
              <a:t>(b) An inability to build or maintain satisfactory interpersonal relationships with peers and teachers.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2400" dirty="0">
                <a:effectLst/>
                <a:latin typeface="Calibri" panose="020F0502020204030204" pitchFamily="34" charset="0"/>
                <a:ea typeface="Calibri" panose="020F0502020204030204" pitchFamily="34" charset="0"/>
                <a:cs typeface="Calibri" panose="020F0502020204030204" pitchFamily="34" charset="0"/>
              </a:rPr>
              <a:t>(c) Inappropriate types of behavior or feelings under normal circumstances.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2400" dirty="0">
                <a:effectLst/>
                <a:latin typeface="Calibri" panose="020F0502020204030204" pitchFamily="34" charset="0"/>
                <a:ea typeface="Calibri" panose="020F0502020204030204" pitchFamily="34" charset="0"/>
                <a:cs typeface="Calibri" panose="020F0502020204030204" pitchFamily="34" charset="0"/>
              </a:rPr>
              <a:t>(d) A general pervasive mood of unhappiness or depression.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2400" dirty="0">
                <a:effectLst/>
                <a:latin typeface="Calibri" panose="020F0502020204030204" pitchFamily="34" charset="0"/>
                <a:ea typeface="Calibri" panose="020F0502020204030204" pitchFamily="34" charset="0"/>
                <a:cs typeface="Calibri" panose="020F0502020204030204" pitchFamily="34" charset="0"/>
              </a:rPr>
              <a:t>(e) A tendency to develop physical symptoms or fears associated with personal or school problems.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2400" dirty="0">
                <a:effectLst/>
                <a:latin typeface="Calibri" panose="020F0502020204030204" pitchFamily="34" charset="0"/>
                <a:ea typeface="Calibri" panose="020F0502020204030204" pitchFamily="34" charset="0"/>
                <a:cs typeface="Calibri" panose="020F0502020204030204" pitchFamily="34" charset="0"/>
              </a:rPr>
              <a:t>The term includes schizophrenia. The term does not apply to children who are socially maladjusted, unless it is determined that they have an emotional disturbance.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2570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C7500D13B97A48A42DA1E929968CC0" ma:contentTypeVersion="10" ma:contentTypeDescription="Create a new document." ma:contentTypeScope="" ma:versionID="185e04af4c109d91a43212d44c7dc577">
  <xsd:schema xmlns:xsd="http://www.w3.org/2001/XMLSchema" xmlns:xs="http://www.w3.org/2001/XMLSchema" xmlns:p="http://schemas.microsoft.com/office/2006/metadata/properties" xmlns:ns3="73d4b00f-f919-4d77-ad86-3c414f8d409c" targetNamespace="http://schemas.microsoft.com/office/2006/metadata/properties" ma:root="true" ma:fieldsID="44afb88cea2910407eca951af7234a30" ns3:_="">
    <xsd:import namespace="73d4b00f-f919-4d77-ad86-3c414f8d409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d4b00f-f919-4d77-ad86-3c414f8d4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33DA9E-65D5-4C3A-BD69-BFE45DB1B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d4b00f-f919-4d77-ad86-3c414f8d40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B8854B-9789-4F82-9EAB-91180361DE65}">
  <ds:schemaRefs>
    <ds:schemaRef ds:uri="http://schemas.microsoft.com/sharepoint/v3/contenttype/forms"/>
  </ds:schemaRefs>
</ds:datastoreItem>
</file>

<file path=customXml/itemProps3.xml><?xml version="1.0" encoding="utf-8"?>
<ds:datastoreItem xmlns:ds="http://schemas.openxmlformats.org/officeDocument/2006/customXml" ds:itemID="{E922CC1B-FA14-4C02-B316-F714FF579308}">
  <ds:schemaRef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 ds:uri="http://purl.org/dc/elements/1.1/"/>
    <ds:schemaRef ds:uri="73d4b00f-f919-4d77-ad86-3c414f8d409c"/>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580</TotalTime>
  <Words>2052</Words>
  <Application>Microsoft Office PowerPoint</Application>
  <PresentationFormat>Widescreen</PresentationFormat>
  <Paragraphs>181</Paragraphs>
  <Slides>33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IEP Process and Behavioral Treatment and Supports</vt:lpstr>
      <vt:lpstr>TODAY’S GOALS</vt:lpstr>
      <vt:lpstr>FIRST,  A PERSONAL PERSPECTIVE…</vt:lpstr>
      <vt:lpstr>Special Educational Federal Regulations </vt:lpstr>
      <vt:lpstr>14 DISABILITIES INCLUDED IN IDEA</vt:lpstr>
      <vt:lpstr>14 DISABILITIES INCLUDED IN IDEA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GROUP DISCUSSION</vt:lpstr>
      <vt:lpstr>PENNSYLVANIA SPECIAL EDUCATION  STATE REGULATIONS</vt:lpstr>
      <vt:lpstr>“ACCESS TO EDUCATION”</vt:lpstr>
      <vt:lpstr>UNDERSTANDING SPECIAL EDUCATION PROCESSES AND TIMELINES</vt:lpstr>
      <vt:lpstr>SCHOOL STAFF’S ROLES AND RESPONSIBILITIES</vt:lpstr>
      <vt:lpstr>THE IEP PROCESS</vt:lpstr>
      <vt:lpstr>PowerPoint Presentation</vt:lpstr>
      <vt:lpstr>PowerPoint Presentation</vt:lpstr>
      <vt:lpstr>PowerPoint Presentation</vt:lpstr>
      <vt:lpstr>SPECIAL EDUCATION TIMELINES </vt:lpstr>
      <vt:lpstr>REEVALUATION TIMELINES</vt:lpstr>
      <vt:lpstr>HOW TO INTERPRET  SCHOOL DOCUMENTS </vt:lpstr>
      <vt:lpstr>ANNOTATED DOCUMENTS FROM PATTAN</vt:lpstr>
      <vt:lpstr>ANNOTATED DOCUMENTS FROM PATTAN</vt:lpstr>
      <vt:lpstr>ANNOTATED DOCUMENTS FROM PATTAN</vt:lpstr>
      <vt:lpstr>THE “BEHAVIOR” BOX MUST BE CHECKED IN ORDER FOR THE STUDENT TO  RECEIVE A PBSP</vt:lpstr>
      <vt:lpstr>ANNOTATED DOCUMENTS FROM PATTAN</vt:lpstr>
      <vt:lpstr>WHERE TO FIND THE FBA AND PBSP IN THE IEP?</vt:lpstr>
      <vt:lpstr>GROUP DISCUSSION</vt:lpstr>
      <vt:lpstr>THANKS!</vt:lpstr>
    </vt:vector>
  </TitlesOfParts>
  <Company>Lancaster Lebanon IU 13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SCHOOL SYSTEMS IN ORDER TO PROMOTE A COLLABORATIVE RELATIONSHIP</dc:title>
  <dc:creator>Carolyn Bruey</dc:creator>
  <cp:lastModifiedBy>Rivenburg, Stacey</cp:lastModifiedBy>
  <cp:revision>66</cp:revision>
  <cp:lastPrinted>2020-06-18T14:14:13Z</cp:lastPrinted>
  <dcterms:created xsi:type="dcterms:W3CDTF">2020-03-10T13:27:25Z</dcterms:created>
  <dcterms:modified xsi:type="dcterms:W3CDTF">2026-04-03T14:01:51Z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0x01010022C7500D13B97A48A42DA1E929968CC0</vt:lpwstr>
  </property>
</Properties>
</file>